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256" r:id="rId2"/>
    <p:sldId id="257" r:id="rId3"/>
    <p:sldId id="264" r:id="rId4"/>
    <p:sldId id="259" r:id="rId5"/>
    <p:sldId id="266" r:id="rId6"/>
    <p:sldId id="260" r:id="rId7"/>
    <p:sldId id="267" r:id="rId8"/>
    <p:sldId id="270" r:id="rId9"/>
    <p:sldId id="269" r:id="rId10"/>
    <p:sldId id="261" r:id="rId11"/>
    <p:sldId id="268" r:id="rId12"/>
    <p:sldId id="262" r:id="rId13"/>
    <p:sldId id="263" r:id="rId14"/>
    <p:sldId id="721" r:id="rId15"/>
    <p:sldId id="258" r:id="rId16"/>
    <p:sldId id="265" r:id="rId17"/>
    <p:sldId id="284" r:id="rId18"/>
    <p:sldId id="272" r:id="rId19"/>
    <p:sldId id="273" r:id="rId20"/>
    <p:sldId id="274" r:id="rId21"/>
    <p:sldId id="275" r:id="rId22"/>
    <p:sldId id="276" r:id="rId23"/>
    <p:sldId id="277" r:id="rId24"/>
    <p:sldId id="282" r:id="rId25"/>
    <p:sldId id="279" r:id="rId26"/>
    <p:sldId id="285" r:id="rId27"/>
    <p:sldId id="283" r:id="rId28"/>
    <p:sldId id="286" r:id="rId29"/>
    <p:sldId id="287" r:id="rId30"/>
    <p:sldId id="271" r:id="rId31"/>
    <p:sldId id="712" r:id="rId32"/>
    <p:sldId id="288" r:id="rId33"/>
    <p:sldId id="713" r:id="rId34"/>
    <p:sldId id="715" r:id="rId35"/>
    <p:sldId id="295" r:id="rId36"/>
    <p:sldId id="718" r:id="rId37"/>
    <p:sldId id="719" r:id="rId38"/>
    <p:sldId id="720" r:id="rId39"/>
    <p:sldId id="717" r:id="rId40"/>
    <p:sldId id="296" r:id="rId41"/>
    <p:sldId id="297" r:id="rId42"/>
    <p:sldId id="298" r:id="rId43"/>
    <p:sldId id="300" r:id="rId44"/>
    <p:sldId id="711" r:id="rId45"/>
    <p:sldId id="301" r:id="rId46"/>
    <p:sldId id="281" r:id="rId47"/>
    <p:sldId id="289" r:id="rId48"/>
    <p:sldId id="290" r:id="rId49"/>
    <p:sldId id="291" r:id="rId50"/>
    <p:sldId id="292" r:id="rId51"/>
    <p:sldId id="293" r:id="rId52"/>
    <p:sldId id="294" r:id="rId53"/>
    <p:sldId id="299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tiff>
</file>

<file path=ppt/media/image10.png>
</file>

<file path=ppt/media/image11.png>
</file>

<file path=ppt/media/image12.jpeg>
</file>

<file path=ppt/media/image13.png>
</file>

<file path=ppt/media/image14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09123D-61FB-0F4A-B3A6-D7EACE06971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062E67-226D-FB4B-8ECB-430D75CF4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0013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62E67-226D-FB4B-8ECB-430D75CF40B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28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62E67-226D-FB4B-8ECB-430D75CF40B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69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62E67-226D-FB4B-8ECB-430D75CF40B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422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62E67-226D-FB4B-8ECB-430D75CF40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59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062E67-226D-FB4B-8ECB-430D75CF40B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757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7">
            <a:extLst>
              <a:ext uri="{FF2B5EF4-FFF2-40B4-BE49-F238E27FC236}">
                <a16:creationId xmlns:a16="http://schemas.microsoft.com/office/drawing/2014/main" id="{EE5E20B1-2EB3-0141-BB4E-F568F178FB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 sz="2000">
                <a:solidFill>
                  <a:schemeClr val="tx1"/>
                </a:solidFill>
                <a:latin typeface="Courier New" panose="02070309020205020404" pitchFamily="49" charset="0"/>
                <a:ea typeface="MS PGothic" panose="020B0600070205080204" pitchFamily="34" charset="-128"/>
              </a:defRPr>
            </a:lvl1pPr>
            <a:lvl2pPr marL="742950" indent="-285750" defTabSz="966788">
              <a:defRPr sz="2000">
                <a:solidFill>
                  <a:schemeClr val="tx1"/>
                </a:solidFill>
                <a:latin typeface="Courier New" panose="02070309020205020404" pitchFamily="49" charset="0"/>
                <a:ea typeface="MS PGothic" panose="020B0600070205080204" pitchFamily="34" charset="-128"/>
              </a:defRPr>
            </a:lvl2pPr>
            <a:lvl3pPr marL="1143000" indent="-228600" defTabSz="966788">
              <a:defRPr sz="2000">
                <a:solidFill>
                  <a:schemeClr val="tx1"/>
                </a:solidFill>
                <a:latin typeface="Courier New" panose="02070309020205020404" pitchFamily="49" charset="0"/>
                <a:ea typeface="MS PGothic" panose="020B0600070205080204" pitchFamily="34" charset="-128"/>
              </a:defRPr>
            </a:lvl3pPr>
            <a:lvl4pPr marL="1600200" indent="-228600" defTabSz="966788">
              <a:defRPr sz="2000">
                <a:solidFill>
                  <a:schemeClr val="tx1"/>
                </a:solidFill>
                <a:latin typeface="Courier New" panose="02070309020205020404" pitchFamily="49" charset="0"/>
                <a:ea typeface="MS PGothic" panose="020B0600070205080204" pitchFamily="34" charset="-128"/>
              </a:defRPr>
            </a:lvl4pPr>
            <a:lvl5pPr marL="2057400" indent="-228600" defTabSz="966788">
              <a:defRPr sz="2000">
                <a:solidFill>
                  <a:schemeClr val="tx1"/>
                </a:solidFill>
                <a:latin typeface="Courier New" panose="02070309020205020404" pitchFamily="49" charset="0"/>
                <a:ea typeface="MS PGothic" panose="020B0600070205080204" pitchFamily="34" charset="-128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ourier New" panose="02070309020205020404" pitchFamily="49" charset="0"/>
                <a:ea typeface="MS PGothic" panose="020B0600070205080204" pitchFamily="34" charset="-128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ourier New" panose="02070309020205020404" pitchFamily="49" charset="0"/>
                <a:ea typeface="MS PGothic" panose="020B0600070205080204" pitchFamily="34" charset="-128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ourier New" panose="02070309020205020404" pitchFamily="49" charset="0"/>
                <a:ea typeface="MS PGothic" panose="020B0600070205080204" pitchFamily="34" charset="-128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Courier New" panose="02070309020205020404" pitchFamily="49" charset="0"/>
                <a:ea typeface="MS PGothic" panose="020B0600070205080204" pitchFamily="34" charset="-128"/>
              </a:defRPr>
            </a:lvl9pPr>
          </a:lstStyle>
          <a:p>
            <a:fld id="{8EA6E569-2E8C-C643-BE4E-538612619E8E}" type="slidenum">
              <a:rPr lang="en-US" altLang="en-US" sz="1200" smtClean="0">
                <a:latin typeface="Arial" panose="020B0604020202020204" pitchFamily="34" charset="0"/>
              </a:rPr>
              <a:pPr/>
              <a:t>44</a:t>
            </a:fld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BF4089B2-A56C-9540-BF09-8158EC1B64C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3639738A-2526-2E47-8ECB-DEE2EEC75D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74725" y="4560888"/>
            <a:ext cx="5365750" cy="431958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131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BB422-8CF6-0D41-9381-A7019BE7D0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F8CAEC-0167-4648-99FB-CCEC7C58CE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12197-B4D7-C443-9D92-1404ADB9D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1568D-D367-8945-9DCB-C95873CE3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89DF8-AC77-C34A-9AB3-4C9BD69CB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331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1DEE5-15B5-1B41-93DF-8CD0C064D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67A65B-933B-2949-9092-13F8364E38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739BF-6949-6D40-B9AA-1D2C5E690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07434-4078-0B48-94B5-B71972FEF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EC0C6-87C9-154D-B218-B15191539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847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129182-6A10-F44B-9E94-A0B41396FC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882140-9BE5-DC4E-837A-67EB5ECCD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C0FFC-9691-1B4C-B96F-592ACE0D7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09319-7C65-B14D-8D5F-5DA0EA0E0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5AF35-AC80-2D43-B32B-5D891D168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67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D0BD1-D4F0-994F-A9BC-F5A0E74AD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A1BDD-B7D8-FC4C-9D8B-AC785BAE9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6B1D2-012D-E74E-859A-BFCA66496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73576-B1BE-B442-9E45-C1E34DDAB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06D18-9AE5-A34D-A41E-6DAF556D4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999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E2B8B-8C69-B64D-ACD2-1128981B2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20B22-CD71-D549-A893-65B56C455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BF236-F530-B64A-BD1F-39EE4B23A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6B5F9-FC58-D247-A4CD-DD5531B15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91605-47BD-284C-8FD1-81624FBEA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36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C8E3B-1E85-8047-990A-EF3EA4452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2126A-D672-ED48-92C3-0AAA8BB4B3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D4F3D3-9FFB-4547-9676-4D4A569B2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5FADFF-E7FE-7549-A854-A7F5E184D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047AF1-B886-F540-B699-BF3EAF5E0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1D505D-F129-3747-B1FC-551216B61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08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C82FD-72EB-FA4C-9C73-37B730867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C47DA-2B55-244B-B3C0-131F766DB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7D4E0-B04F-E846-8AA5-E5C25D2908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7D0D5F-2DBE-BC43-99FC-403A95ECA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22D25-7CF1-BC44-AFFA-3DBCC92745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56E245-CC99-0C4C-8115-9E4DA2B01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AECBE6-E7CB-2E44-AD7C-D09923F3B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7DCC2-DC69-C241-8BB2-08F1B87B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29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C516B-9A4A-BC49-A6FD-DFF462E90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7F8956-5044-0846-82D7-3EAE121A7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58D1FA-56F8-0E46-8F3B-6B6DB2B0A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93EB15-529A-6A43-B57C-6BE132B4A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426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1CBDB-4E5B-064A-B798-D23A96BED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3DB75-0F5F-5849-BB3D-51269A8F2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2CA952-B04E-B54D-A845-3CAA3B2D2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15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45229-E6DE-FC46-B72D-E79E2F49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3F0EF-2D6A-4647-8BA5-B7113DA48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62CF72-EF35-D348-8290-BA1A3AB20F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18361-6A68-2341-93B6-26D381178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A3644-EC13-0B48-95F0-A52557226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D7DF4-327F-524D-8705-53CD5ED6E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496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28DF1-13C3-AC49-AD05-4BC2FA88B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AF737F-80F9-EB42-94F6-F8E2713913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8C9B4-C883-A241-9EA7-2ADB5DBE8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202488-EF9F-384D-8DA8-A0F478280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85460-4AA3-FF43-AE94-34F02218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337A90-27EB-3B4C-AD6E-B65D6EB2D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414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8D9FC4-EA71-7347-9FBE-C29AE0859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87FF3-193D-684A-84D7-30AEFCF30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3E5AE-406E-D048-992F-2C5729DF7D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6EB2E-1671-834B-B8BC-42C89B8CF92D}" type="datetimeFigureOut">
              <a:rPr lang="en-US" smtClean="0"/>
              <a:t>8/27/19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5459B-BAC7-6F46-8E74-249F07F03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9E05B-028B-EE4E-B607-062B5CBA2F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B3904-78A7-2841-A1D6-2C01D73B7E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155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ubocop-hq/ruby-style-guide" TargetMode="Externa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.umd.edu/class/fall2019/cmsc330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BF806-B407-7D41-A288-B8EF1667D8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CMSC330.2xx</a:t>
            </a:r>
            <a:br>
              <a:rPr lang="en-US" dirty="0"/>
            </a:br>
            <a:r>
              <a:rPr lang="en-US" dirty="0"/>
              <a:t>Day 1 -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3BAD3-4648-8C4E-87D0-A8F0B2487F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2019 Eastman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100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972EA55-1EA3-7E40-9BF8-6F4475107141}"/>
              </a:ext>
            </a:extLst>
          </p:cNvPr>
          <p:cNvSpPr txBox="1">
            <a:spLocks/>
          </p:cNvSpPr>
          <p:nvPr/>
        </p:nvSpPr>
        <p:spPr>
          <a:xfrm>
            <a:off x="722586" y="2310906"/>
            <a:ext cx="10515600" cy="2236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Which would you use for real-time robotics – Java or C?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683E45-5620-F346-A4D2-5E9D485BD41F}"/>
              </a:ext>
            </a:extLst>
          </p:cNvPr>
          <p:cNvSpPr txBox="1">
            <a:spLocks/>
          </p:cNvSpPr>
          <p:nvPr/>
        </p:nvSpPr>
        <p:spPr>
          <a:xfrm>
            <a:off x="722586" y="4645573"/>
            <a:ext cx="10515600" cy="11299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92133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972EA55-1EA3-7E40-9BF8-6F4475107141}"/>
              </a:ext>
            </a:extLst>
          </p:cNvPr>
          <p:cNvSpPr txBox="1">
            <a:spLocks/>
          </p:cNvSpPr>
          <p:nvPr/>
        </p:nvSpPr>
        <p:spPr>
          <a:xfrm>
            <a:off x="722586" y="2310906"/>
            <a:ext cx="10515600" cy="2236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In general, C – no garbage collection to interrupt real-time execution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683E45-5620-F346-A4D2-5E9D485BD41F}"/>
              </a:ext>
            </a:extLst>
          </p:cNvPr>
          <p:cNvSpPr txBox="1">
            <a:spLocks/>
          </p:cNvSpPr>
          <p:nvPr/>
        </p:nvSpPr>
        <p:spPr>
          <a:xfrm>
            <a:off x="722586" y="4645573"/>
            <a:ext cx="10515600" cy="11299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4162694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153" y="1238069"/>
            <a:ext cx="7808096" cy="3618136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What language </a:t>
            </a:r>
            <a:br>
              <a:rPr lang="en-US" sz="5400" dirty="0"/>
            </a:br>
            <a:r>
              <a:rPr lang="en-US" sz="5400" dirty="0"/>
              <a:t>is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427450-4687-E44D-B7A5-6D1A7F185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789" y="102973"/>
            <a:ext cx="3869038" cy="580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7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153" y="1238069"/>
            <a:ext cx="7808096" cy="3618136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G-Code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AE8BA9-8CAD-E841-BD5B-32AD23F7B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2092" y="662116"/>
            <a:ext cx="5533768" cy="553376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49EC330-29C7-184C-BEAF-EFA350A7A212}"/>
              </a:ext>
            </a:extLst>
          </p:cNvPr>
          <p:cNvSpPr txBox="1">
            <a:spLocks/>
          </p:cNvSpPr>
          <p:nvPr/>
        </p:nvSpPr>
        <p:spPr>
          <a:xfrm>
            <a:off x="236153" y="2914469"/>
            <a:ext cx="7808096" cy="3618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3d printer control</a:t>
            </a:r>
          </a:p>
          <a:p>
            <a:pPr algn="ctr"/>
            <a:r>
              <a:rPr lang="en-US" sz="5400" dirty="0"/>
              <a:t>Small, specialized</a:t>
            </a:r>
          </a:p>
        </p:txBody>
      </p:sp>
    </p:spTree>
    <p:extLst>
      <p:ext uri="{BB962C8B-B14F-4D97-AF65-F5344CB8AC3E}">
        <p14:creationId xmlns:p14="http://schemas.microsoft.com/office/powerpoint/2010/main" val="2217494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65890" y="12858"/>
            <a:ext cx="7808096" cy="3618136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NASA Goddard Supercomputer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49EC330-29C7-184C-BEAF-EFA350A7A212}"/>
              </a:ext>
            </a:extLst>
          </p:cNvPr>
          <p:cNvSpPr txBox="1">
            <a:spLocks/>
          </p:cNvSpPr>
          <p:nvPr/>
        </p:nvSpPr>
        <p:spPr>
          <a:xfrm>
            <a:off x="-1011880" y="2173063"/>
            <a:ext cx="7808096" cy="3618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Which language </a:t>
            </a:r>
          </a:p>
          <a:p>
            <a:pPr algn="ctr"/>
            <a:r>
              <a:rPr lang="en-US" sz="5400" dirty="0"/>
              <a:t>would you use?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CAD22-A2AC-BC4A-8FB7-6BA1A5E6B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254" y="3151307"/>
            <a:ext cx="6507439" cy="361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287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02E47-0ECB-A846-80A5-9B33FD3D9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Why take PL?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34681-4AD3-9A44-B439-56E46CD8A6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deeply about programs, programming</a:t>
            </a:r>
          </a:p>
          <a:p>
            <a:r>
              <a:rPr lang="en-US" dirty="0"/>
              <a:t>Know programming language features better</a:t>
            </a:r>
          </a:p>
          <a:p>
            <a:r>
              <a:rPr lang="en-US" dirty="0"/>
              <a:t>Know different categories of general purpose and specialized PLs</a:t>
            </a:r>
          </a:p>
          <a:p>
            <a:r>
              <a:rPr lang="en-US" dirty="0"/>
              <a:t>Learn a new one faster by comparing/contrasting to known</a:t>
            </a:r>
          </a:p>
          <a:p>
            <a:r>
              <a:rPr lang="en-US" dirty="0"/>
              <a:t>Choose best language for an application</a:t>
            </a:r>
          </a:p>
          <a:p>
            <a:r>
              <a:rPr lang="en-US" dirty="0"/>
              <a:t>Write your own language, small or large</a:t>
            </a:r>
          </a:p>
          <a:p>
            <a:r>
              <a:rPr lang="en-US" dirty="0"/>
              <a:t>It's interesting and fun – rich part of 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2673977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What is the study of PL?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CFB32C-74BD-6A40-80DD-7EC6C7C90833}"/>
              </a:ext>
            </a:extLst>
          </p:cNvPr>
          <p:cNvSpPr txBox="1">
            <a:spLocks/>
          </p:cNvSpPr>
          <p:nvPr/>
        </p:nvSpPr>
        <p:spPr>
          <a:xfrm>
            <a:off x="838200" y="33237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0D52338-BB21-CF45-AA2D-1A7228AC2C50}"/>
              </a:ext>
            </a:extLst>
          </p:cNvPr>
          <p:cNvSpPr txBox="1">
            <a:spLocks/>
          </p:cNvSpPr>
          <p:nvPr/>
        </p:nvSpPr>
        <p:spPr>
          <a:xfrm>
            <a:off x="722586" y="362459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i="1" dirty="0"/>
              <a:t>Questions and concepts</a:t>
            </a:r>
          </a:p>
        </p:txBody>
      </p:sp>
    </p:spTree>
    <p:extLst>
      <p:ext uri="{BB962C8B-B14F-4D97-AF65-F5344CB8AC3E}">
        <p14:creationId xmlns:p14="http://schemas.microsoft.com/office/powerpoint/2010/main" val="3348105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Motivating question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ECFB32C-74BD-6A40-80DD-7EC6C7C90833}"/>
              </a:ext>
            </a:extLst>
          </p:cNvPr>
          <p:cNvSpPr txBox="1">
            <a:spLocks/>
          </p:cNvSpPr>
          <p:nvPr/>
        </p:nvSpPr>
        <p:spPr>
          <a:xfrm>
            <a:off x="838200" y="332378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54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0D52338-BB21-CF45-AA2D-1A7228AC2C50}"/>
              </a:ext>
            </a:extLst>
          </p:cNvPr>
          <p:cNvSpPr txBox="1">
            <a:spLocks/>
          </p:cNvSpPr>
          <p:nvPr/>
        </p:nvSpPr>
        <p:spPr>
          <a:xfrm>
            <a:off x="722586" y="362459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i="1" dirty="0"/>
              <a:t>You have to learn </a:t>
            </a:r>
            <a:r>
              <a:rPr lang="en-US" sz="5400" b="1" i="1" dirty="0"/>
              <a:t>Scala</a:t>
            </a:r>
            <a:r>
              <a:rPr lang="en-US" sz="5400" i="1" dirty="0"/>
              <a:t>. What questions do you ask about it before you start?</a:t>
            </a:r>
          </a:p>
        </p:txBody>
      </p:sp>
    </p:spTree>
    <p:extLst>
      <p:ext uri="{BB962C8B-B14F-4D97-AF65-F5344CB8AC3E}">
        <p14:creationId xmlns:p14="http://schemas.microsoft.com/office/powerpoint/2010/main" val="17146895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Is it a </a:t>
            </a:r>
            <a:r>
              <a:rPr lang="en-US" sz="5400" i="1" dirty="0"/>
              <a:t>general purpose </a:t>
            </a:r>
            <a:r>
              <a:rPr lang="en-US" sz="5400" dirty="0"/>
              <a:t>PL?</a:t>
            </a:r>
          </a:p>
        </p:txBody>
      </p:sp>
    </p:spTree>
    <p:extLst>
      <p:ext uri="{BB962C8B-B14F-4D97-AF65-F5344CB8AC3E}">
        <p14:creationId xmlns:p14="http://schemas.microsoft.com/office/powerpoint/2010/main" val="3656198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2588283"/>
          </a:xfrm>
        </p:spPr>
        <p:txBody>
          <a:bodyPr>
            <a:normAutofit/>
          </a:bodyPr>
          <a:lstStyle/>
          <a:p>
            <a:r>
              <a:rPr lang="en-US" dirty="0"/>
              <a:t>A language is </a:t>
            </a:r>
            <a:r>
              <a:rPr lang="en-US" b="1" i="1" dirty="0"/>
              <a:t>Turing Complete </a:t>
            </a:r>
            <a:r>
              <a:rPr lang="en-US" dirty="0"/>
              <a:t>if it can compute any function computable by Turing Machine (Turing, 1936)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09B307-2620-A04A-A1AD-70B36764F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099" y="4114114"/>
            <a:ext cx="37719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408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628" y="1920655"/>
            <a:ext cx="10515600" cy="3418601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Study of programming languages</a:t>
            </a:r>
            <a:br>
              <a:rPr lang="en-US" sz="5400" dirty="0"/>
            </a:br>
            <a:r>
              <a:rPr lang="en-US" sz="5400" dirty="0"/>
              <a:t>Why</a:t>
            </a:r>
            <a:br>
              <a:rPr lang="en-US" sz="5400" dirty="0"/>
            </a:br>
            <a:r>
              <a:rPr lang="en-US" sz="5400" dirty="0"/>
              <a:t>What</a:t>
            </a:r>
            <a:br>
              <a:rPr lang="en-US" sz="5400" dirty="0"/>
            </a:br>
            <a:r>
              <a:rPr lang="en-US" sz="5400" dirty="0"/>
              <a:t>How</a:t>
            </a:r>
          </a:p>
        </p:txBody>
      </p:sp>
    </p:spTree>
    <p:extLst>
      <p:ext uri="{BB962C8B-B14F-4D97-AF65-F5344CB8AC3E}">
        <p14:creationId xmlns:p14="http://schemas.microsoft.com/office/powerpoint/2010/main" val="2006577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2588283"/>
          </a:xfrm>
        </p:spPr>
        <p:txBody>
          <a:bodyPr>
            <a:normAutofit/>
          </a:bodyPr>
          <a:lstStyle/>
          <a:p>
            <a:r>
              <a:rPr lang="en-US" b="1" i="1" dirty="0"/>
              <a:t>Church-Turing thesis</a:t>
            </a:r>
            <a:r>
              <a:rPr lang="en-US" dirty="0"/>
              <a:t>: If a function can be computed, it can be computed by a TM.  </a:t>
            </a:r>
          </a:p>
        </p:txBody>
      </p:sp>
    </p:spTree>
    <p:extLst>
      <p:ext uri="{BB962C8B-B14F-4D97-AF65-F5344CB8AC3E}">
        <p14:creationId xmlns:p14="http://schemas.microsoft.com/office/powerpoint/2010/main" val="4121525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2588283"/>
          </a:xfrm>
        </p:spPr>
        <p:txBody>
          <a:bodyPr>
            <a:normAutofit/>
          </a:bodyPr>
          <a:lstStyle/>
          <a:p>
            <a:r>
              <a:rPr lang="en-US" b="1" i="1" dirty="0"/>
              <a:t>Theoretically: </a:t>
            </a:r>
            <a:r>
              <a:rPr lang="en-US" dirty="0"/>
              <a:t>all general purpose PLs are equivalent. </a:t>
            </a:r>
            <a:r>
              <a:rPr lang="en-US" i="1" dirty="0"/>
              <a:t>Java = C = Lisp = Scalia = Ruby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5824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2588283"/>
          </a:xfrm>
        </p:spPr>
        <p:txBody>
          <a:bodyPr>
            <a:normAutofit/>
          </a:bodyPr>
          <a:lstStyle/>
          <a:p>
            <a:r>
              <a:rPr lang="en-US" b="1" i="1" dirty="0"/>
              <a:t>Theoretically: </a:t>
            </a:r>
            <a:r>
              <a:rPr lang="en-US" dirty="0"/>
              <a:t>all general purpose PLs are equivalent. </a:t>
            </a:r>
            <a:r>
              <a:rPr lang="en-US" i="1" dirty="0"/>
              <a:t>Java = C = Lisp = Ruby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43C975-A8D0-4A49-B259-9ACBCFDDED42}"/>
              </a:ext>
            </a:extLst>
          </p:cNvPr>
          <p:cNvSpPr txBox="1">
            <a:spLocks/>
          </p:cNvSpPr>
          <p:nvPr/>
        </p:nvSpPr>
        <p:spPr>
          <a:xfrm>
            <a:off x="5696466" y="4218444"/>
            <a:ext cx="5189838" cy="23059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 practice? </a:t>
            </a:r>
            <a:r>
              <a:rPr lang="en-US" b="1" dirty="0"/>
              <a:t>No</a:t>
            </a:r>
          </a:p>
          <a:p>
            <a:r>
              <a:rPr lang="en-US" dirty="0"/>
              <a:t>Walk == Car == bike?</a:t>
            </a:r>
          </a:p>
        </p:txBody>
      </p:sp>
    </p:spTree>
    <p:extLst>
      <p:ext uri="{BB962C8B-B14F-4D97-AF65-F5344CB8AC3E}">
        <p14:creationId xmlns:p14="http://schemas.microsoft.com/office/powerpoint/2010/main" val="20579531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948" y="466295"/>
            <a:ext cx="5534052" cy="5625586"/>
          </a:xfrm>
        </p:spPr>
        <p:txBody>
          <a:bodyPr>
            <a:normAutofit/>
          </a:bodyPr>
          <a:lstStyle/>
          <a:p>
            <a:r>
              <a:rPr lang="en-US" b="1" i="1" dirty="0"/>
              <a:t>Non-Turing complete languages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G-Code</a:t>
            </a:r>
            <a:br>
              <a:rPr lang="en-US" dirty="0"/>
            </a:br>
            <a:r>
              <a:rPr lang="en-US" dirty="0"/>
              <a:t>JSON</a:t>
            </a:r>
            <a:br>
              <a:rPr lang="en-US" dirty="0"/>
            </a:br>
            <a:r>
              <a:rPr lang="en-US" dirty="0"/>
              <a:t>HTML/CSS</a:t>
            </a:r>
            <a:br>
              <a:rPr lang="en-US" dirty="0"/>
            </a:br>
            <a:r>
              <a:rPr lang="en-US" dirty="0"/>
              <a:t>AIML – AI Markup Lang</a:t>
            </a:r>
            <a:br>
              <a:rPr lang="en-US" dirty="0"/>
            </a:br>
            <a:r>
              <a:rPr lang="en-US" i="1" dirty="0"/>
              <a:t>For Turing complete</a:t>
            </a:r>
            <a:br>
              <a:rPr lang="en-US" i="1" dirty="0"/>
            </a:br>
            <a:r>
              <a:rPr lang="en-US" i="1" dirty="0"/>
              <a:t>need: </a:t>
            </a:r>
            <a:r>
              <a:rPr lang="en-US" dirty="0"/>
              <a:t>variables, ifs, </a:t>
            </a:r>
            <a:r>
              <a:rPr lang="en-US" dirty="0" err="1"/>
              <a:t>ints</a:t>
            </a:r>
            <a:r>
              <a:rPr lang="en-US" dirty="0"/>
              <a:t> loops/recursion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78A835-7E26-5C4D-8AC8-A6BB7806D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832" y="466295"/>
            <a:ext cx="4900259" cy="5254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7540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948" y="466295"/>
            <a:ext cx="5534052" cy="1337791"/>
          </a:xfrm>
        </p:spPr>
        <p:txBody>
          <a:bodyPr>
            <a:normAutofit/>
          </a:bodyPr>
          <a:lstStyle/>
          <a:p>
            <a:r>
              <a:rPr lang="en-US" dirty="0"/>
              <a:t>AIML – AI Markup Lang</a:t>
            </a:r>
            <a:br>
              <a:rPr lang="en-US" dirty="0"/>
            </a:br>
            <a:r>
              <a:rPr lang="en-US" dirty="0"/>
              <a:t>Chatterbots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78A835-7E26-5C4D-8AC8-A6BB7806D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924" y="1908774"/>
            <a:ext cx="4027563" cy="43190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C49D9A2-0292-CC4A-BAF5-189685D5A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9658" y="466295"/>
            <a:ext cx="3444617" cy="574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8010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Scala is …?</a:t>
            </a:r>
          </a:p>
        </p:txBody>
      </p:sp>
    </p:spTree>
    <p:extLst>
      <p:ext uri="{BB962C8B-B14F-4D97-AF65-F5344CB8AC3E}">
        <p14:creationId xmlns:p14="http://schemas.microsoft.com/office/powerpoint/2010/main" val="4165383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What </a:t>
            </a:r>
            <a:r>
              <a:rPr lang="en-US" sz="5400" i="1" dirty="0"/>
              <a:t>paradigm</a:t>
            </a:r>
            <a:r>
              <a:rPr lang="en-US" sz="5400" dirty="0"/>
              <a:t> is Scala?</a:t>
            </a:r>
          </a:p>
        </p:txBody>
      </p:sp>
    </p:spTree>
    <p:extLst>
      <p:ext uri="{BB962C8B-B14F-4D97-AF65-F5344CB8AC3E}">
        <p14:creationId xmlns:p14="http://schemas.microsoft.com/office/powerpoint/2010/main" val="3716609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Imperative vs. Declarative Paradigms</a:t>
            </a:r>
          </a:p>
        </p:txBody>
      </p:sp>
    </p:spTree>
    <p:extLst>
      <p:ext uri="{BB962C8B-B14F-4D97-AF65-F5344CB8AC3E}">
        <p14:creationId xmlns:p14="http://schemas.microsoft.com/office/powerpoint/2010/main" val="3341580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Common language use of terms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68DD3AD-1FE1-D34B-A074-A94DB6A19384}"/>
              </a:ext>
            </a:extLst>
          </p:cNvPr>
          <p:cNvSpPr txBox="1">
            <a:spLocks/>
          </p:cNvSpPr>
          <p:nvPr/>
        </p:nvSpPr>
        <p:spPr>
          <a:xfrm>
            <a:off x="722586" y="3429000"/>
            <a:ext cx="10608560" cy="1538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i="1" dirty="0"/>
              <a:t>Imperative: </a:t>
            </a:r>
            <a:r>
              <a:rPr lang="en-US" dirty="0"/>
              <a:t>Drive 300 miles northeast to NY.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5941AE-F4FC-EA4F-9910-0CA0810E867B}"/>
              </a:ext>
            </a:extLst>
          </p:cNvPr>
          <p:cNvSpPr txBox="1">
            <a:spLocks/>
          </p:cNvSpPr>
          <p:nvPr/>
        </p:nvSpPr>
        <p:spPr>
          <a:xfrm>
            <a:off x="722586" y="4198208"/>
            <a:ext cx="10608560" cy="1538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i="1" dirty="0"/>
              <a:t>Declarative</a:t>
            </a:r>
            <a:r>
              <a:rPr lang="en-US" dirty="0"/>
              <a:t>: NY is 300 miles northeast of DC.</a:t>
            </a:r>
          </a:p>
        </p:txBody>
      </p:sp>
    </p:spTree>
    <p:extLst>
      <p:ext uri="{BB962C8B-B14F-4D97-AF65-F5344CB8AC3E}">
        <p14:creationId xmlns:p14="http://schemas.microsoft.com/office/powerpoint/2010/main" val="18628340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Common language use of terms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68DD3AD-1FE1-D34B-A074-A94DB6A19384}"/>
              </a:ext>
            </a:extLst>
          </p:cNvPr>
          <p:cNvSpPr txBox="1">
            <a:spLocks/>
          </p:cNvSpPr>
          <p:nvPr/>
        </p:nvSpPr>
        <p:spPr>
          <a:xfrm>
            <a:off x="722586" y="3429000"/>
            <a:ext cx="10608560" cy="1538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i="1" dirty="0"/>
              <a:t>Imperative: </a:t>
            </a:r>
            <a:r>
              <a:rPr lang="en-US" dirty="0"/>
              <a:t>A sequence of commands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5941AE-F4FC-EA4F-9910-0CA0810E867B}"/>
              </a:ext>
            </a:extLst>
          </p:cNvPr>
          <p:cNvSpPr txBox="1">
            <a:spLocks/>
          </p:cNvSpPr>
          <p:nvPr/>
        </p:nvSpPr>
        <p:spPr>
          <a:xfrm>
            <a:off x="722586" y="4198208"/>
            <a:ext cx="10608560" cy="1538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i="1" dirty="0"/>
              <a:t>Declarative</a:t>
            </a:r>
            <a:r>
              <a:rPr lang="en-US" dirty="0"/>
              <a:t>: A set of facts and rules</a:t>
            </a:r>
          </a:p>
        </p:txBody>
      </p:sp>
    </p:spTree>
    <p:extLst>
      <p:ext uri="{BB962C8B-B14F-4D97-AF65-F5344CB8AC3E}">
        <p14:creationId xmlns:p14="http://schemas.microsoft.com/office/powerpoint/2010/main" val="1927173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Why take PL?</a:t>
            </a:r>
          </a:p>
        </p:txBody>
      </p:sp>
    </p:spTree>
    <p:extLst>
      <p:ext uri="{BB962C8B-B14F-4D97-AF65-F5344CB8AC3E}">
        <p14:creationId xmlns:p14="http://schemas.microsoft.com/office/powerpoint/2010/main" val="33909520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DC88C-7101-4448-AC58-6046D914D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/>
              <a:t>Imperative vs. Declarative Paradigm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76357F-F456-0B4D-B6BD-36DD7B57D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3" y="1408385"/>
            <a:ext cx="5080712" cy="684733"/>
          </a:xfrm>
        </p:spPr>
        <p:txBody>
          <a:bodyPr>
            <a:normAutofit/>
          </a:bodyPr>
          <a:lstStyle/>
          <a:p>
            <a:r>
              <a:rPr lang="en-US" sz="4000" dirty="0"/>
              <a:t>Imperative language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6C9B118-9ABF-2244-8F95-DCD288DCB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20472"/>
            <a:ext cx="5157787" cy="368458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int n, fib0, fib1, temp, result;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n = 8; fib0 = 0; fib1 = 1;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while (n &gt; 0) {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temp = fib0;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fib0 = fib1;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fib1 = fib0 + temp;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 n = n - 1;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} 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  result = fib0;</a:t>
            </a:r>
          </a:p>
          <a:p>
            <a:pPr marL="0" indent="0">
              <a:buNone/>
            </a:pPr>
            <a:r>
              <a:rPr lang="en-US" dirty="0">
                <a:latin typeface="Courier" pitchFamily="2" charset="0"/>
              </a:rPr>
              <a:t>}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BE0E8A-ECF3-C64E-99D4-6AE200C27D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269207"/>
            <a:ext cx="5183188" cy="823912"/>
          </a:xfrm>
        </p:spPr>
        <p:txBody>
          <a:bodyPr>
            <a:normAutofit/>
          </a:bodyPr>
          <a:lstStyle/>
          <a:p>
            <a:r>
              <a:rPr lang="en-US" sz="4000" dirty="0"/>
              <a:t>Declarative language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494E768-3C1D-154E-9663-42E44B5727B8}"/>
              </a:ext>
            </a:extLst>
          </p:cNvPr>
          <p:cNvSpPr txBox="1">
            <a:spLocks/>
          </p:cNvSpPr>
          <p:nvPr/>
        </p:nvSpPr>
        <p:spPr>
          <a:xfrm>
            <a:off x="833436" y="177085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0" dirty="0"/>
              <a:t>Java – sequence of </a:t>
            </a:r>
            <a:r>
              <a:rPr lang="en-US" sz="4400" b="0" dirty="0" err="1"/>
              <a:t>cmds</a:t>
            </a:r>
            <a:r>
              <a:rPr lang="en-US" sz="4400" b="0" dirty="0"/>
              <a:t>           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CE8A6EF7-2270-0B44-A2B5-C821CB983859}"/>
              </a:ext>
            </a:extLst>
          </p:cNvPr>
          <p:cNvSpPr txBox="1">
            <a:spLocks/>
          </p:cNvSpPr>
          <p:nvPr/>
        </p:nvSpPr>
        <p:spPr>
          <a:xfrm>
            <a:off x="6200779" y="1787550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b="0" dirty="0"/>
              <a:t>Prolog – sequence of rules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56C67B1-796B-D848-959F-8D99E07664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9024" y="2620472"/>
            <a:ext cx="5183188" cy="3684588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parent(</a:t>
            </a:r>
            <a:r>
              <a:rPr lang="en-US" dirty="0" err="1">
                <a:latin typeface="Courier" pitchFamily="2" charset="0"/>
              </a:rPr>
              <a:t>cronus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zeus</a:t>
            </a:r>
            <a:r>
              <a:rPr lang="en-US" dirty="0">
                <a:latin typeface="Courier" pitchFamily="2" charset="0"/>
              </a:rPr>
              <a:t>).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parent(</a:t>
            </a:r>
            <a:r>
              <a:rPr lang="en-US" dirty="0" err="1">
                <a:latin typeface="Courier" pitchFamily="2" charset="0"/>
              </a:rPr>
              <a:t>zeus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athena</a:t>
            </a:r>
            <a:r>
              <a:rPr lang="en-US" dirty="0">
                <a:latin typeface="Courier" pitchFamily="2" charset="0"/>
              </a:rPr>
              <a:t>).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parent(</a:t>
            </a:r>
            <a:r>
              <a:rPr lang="en-US" dirty="0" err="1">
                <a:latin typeface="Courier" pitchFamily="2" charset="0"/>
              </a:rPr>
              <a:t>cronus</a:t>
            </a:r>
            <a:r>
              <a:rPr lang="en-US" dirty="0">
                <a:latin typeface="Courier" pitchFamily="2" charset="0"/>
              </a:rPr>
              <a:t>, hades).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ancestor(</a:t>
            </a:r>
            <a:r>
              <a:rPr lang="en-US" dirty="0" err="1">
                <a:latin typeface="Courier" pitchFamily="2" charset="0"/>
              </a:rPr>
              <a:t>x,y</a:t>
            </a:r>
            <a:r>
              <a:rPr lang="en-US" dirty="0">
                <a:latin typeface="Courier" pitchFamily="2" charset="0"/>
              </a:rPr>
              <a:t>) :- parent(</a:t>
            </a:r>
            <a:r>
              <a:rPr lang="en-US" dirty="0" err="1">
                <a:latin typeface="Courier" pitchFamily="2" charset="0"/>
              </a:rPr>
              <a:t>x,y</a:t>
            </a:r>
            <a:r>
              <a:rPr lang="en-US" dirty="0">
                <a:latin typeface="Courier" pitchFamily="2" charset="0"/>
              </a:rPr>
              <a:t>).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ancestor(</a:t>
            </a:r>
            <a:r>
              <a:rPr lang="en-US" dirty="0" err="1">
                <a:latin typeface="Courier" pitchFamily="2" charset="0"/>
              </a:rPr>
              <a:t>x,y</a:t>
            </a:r>
            <a:r>
              <a:rPr lang="en-US" dirty="0">
                <a:latin typeface="Courier" pitchFamily="2" charset="0"/>
              </a:rPr>
              <a:t>) :- parent(</a:t>
            </a:r>
            <a:r>
              <a:rPr lang="en-US" dirty="0" err="1">
                <a:latin typeface="Courier" pitchFamily="2" charset="0"/>
              </a:rPr>
              <a:t>z,y</a:t>
            </a:r>
            <a:r>
              <a:rPr lang="en-US" dirty="0">
                <a:latin typeface="Courier" pitchFamily="2" charset="0"/>
              </a:rPr>
              <a:t>), 	ancestor(</a:t>
            </a:r>
            <a:r>
              <a:rPr lang="en-US" dirty="0" err="1">
                <a:latin typeface="Courier" pitchFamily="2" charset="0"/>
              </a:rPr>
              <a:t>x,z</a:t>
            </a:r>
            <a:r>
              <a:rPr lang="en-US" dirty="0">
                <a:latin typeface="Courier" pitchFamily="2" charset="0"/>
              </a:rPr>
              <a:t>).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? – parent(</a:t>
            </a:r>
            <a:r>
              <a:rPr lang="en-US" dirty="0" err="1">
                <a:latin typeface="Courier" pitchFamily="2" charset="0"/>
              </a:rPr>
              <a:t>cronus</a:t>
            </a:r>
            <a:r>
              <a:rPr lang="en-US" dirty="0">
                <a:latin typeface="Courier" pitchFamily="2" charset="0"/>
              </a:rPr>
              <a:t>, </a:t>
            </a:r>
            <a:r>
              <a:rPr lang="en-US" dirty="0" err="1">
                <a:latin typeface="Courier" pitchFamily="2" charset="0"/>
              </a:rPr>
              <a:t>zeus</a:t>
            </a:r>
            <a:r>
              <a:rPr lang="en-US" dirty="0">
                <a:latin typeface="Courier" pitchFamily="2" charset="0"/>
              </a:rPr>
              <a:t>).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	true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latin typeface="Courier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? – parent(</a:t>
            </a:r>
            <a:r>
              <a:rPr lang="en-US" dirty="0" err="1">
                <a:latin typeface="Courier" pitchFamily="2" charset="0"/>
              </a:rPr>
              <a:t>w,athena</a:t>
            </a:r>
            <a:r>
              <a:rPr lang="en-US" dirty="0">
                <a:latin typeface="Courier" pitchFamily="2" charset="0"/>
              </a:rPr>
              <a:t>).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pitchFamily="2" charset="0"/>
              </a:rPr>
              <a:t>	w = </a:t>
            </a:r>
            <a:r>
              <a:rPr lang="en-US" dirty="0" err="1">
                <a:latin typeface="Courier" pitchFamily="2" charset="0"/>
              </a:rPr>
              <a:t>zeus</a:t>
            </a:r>
            <a:endParaRPr lang="en-US" dirty="0">
              <a:latin typeface="Courier" pitchFamily="2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3869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10769-D0AC-BC49-9FC3-BBB4EF860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Imperative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C1851-9C2A-AE45-819F-CD1BF7CE7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Early languages</a:t>
            </a:r>
          </a:p>
          <a:p>
            <a:pPr lvl="1"/>
            <a:r>
              <a:rPr lang="en-US" altLang="en-US" dirty="0"/>
              <a:t>FORTRAN (1954)</a:t>
            </a:r>
          </a:p>
          <a:p>
            <a:pPr lvl="1"/>
            <a:r>
              <a:rPr lang="en-US" altLang="en-US" dirty="0"/>
              <a:t>Pascal (1970)</a:t>
            </a:r>
          </a:p>
          <a:p>
            <a:pPr lvl="1"/>
            <a:r>
              <a:rPr lang="en-US" altLang="en-US" dirty="0"/>
              <a:t>C (1971)</a:t>
            </a:r>
          </a:p>
          <a:p>
            <a:r>
              <a:rPr lang="en-US" dirty="0"/>
              <a:t>Maps closely to machine behavior (so called von Neuman)</a:t>
            </a:r>
          </a:p>
          <a:p>
            <a:pPr lvl="1"/>
            <a:r>
              <a:rPr lang="en-US" dirty="0"/>
              <a:t>Statements and procedures that modify variable state</a:t>
            </a:r>
          </a:p>
          <a:p>
            <a:pPr lvl="1"/>
            <a:r>
              <a:rPr lang="en-US" dirty="0"/>
              <a:t>Sequential computation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3756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Other paradigms</a:t>
            </a:r>
          </a:p>
        </p:txBody>
      </p:sp>
    </p:spTree>
    <p:extLst>
      <p:ext uri="{BB962C8B-B14F-4D97-AF65-F5344CB8AC3E}">
        <p14:creationId xmlns:p14="http://schemas.microsoft.com/office/powerpoint/2010/main" val="39377427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FC157-5EF8-4F48-A70E-2AB58E2EA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25FFB-2BBD-5B46-B857-B436208C16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94700"/>
            <a:ext cx="5181600" cy="4943037"/>
          </a:xfrm>
        </p:spPr>
        <p:txBody>
          <a:bodyPr>
            <a:normAutofit/>
          </a:bodyPr>
          <a:lstStyle/>
          <a:p>
            <a:r>
              <a:rPr lang="en-US" dirty="0"/>
              <a:t>Long and continuing history</a:t>
            </a:r>
          </a:p>
          <a:p>
            <a:pPr lvl="1"/>
            <a:r>
              <a:rPr lang="en-US" altLang="en-US" dirty="0"/>
              <a:t>LISP (1958)</a:t>
            </a:r>
          </a:p>
          <a:p>
            <a:pPr lvl="1"/>
            <a:r>
              <a:rPr lang="en-US" altLang="en-US" dirty="0"/>
              <a:t>ML (1973)</a:t>
            </a:r>
          </a:p>
          <a:p>
            <a:pPr lvl="1"/>
            <a:r>
              <a:rPr lang="en-US" altLang="en-US" dirty="0"/>
              <a:t>Scheme (1975)</a:t>
            </a:r>
          </a:p>
          <a:p>
            <a:pPr lvl="1"/>
            <a:r>
              <a:rPr lang="en-US" altLang="en-US" dirty="0"/>
              <a:t>Haskell (1987)</a:t>
            </a:r>
          </a:p>
          <a:p>
            <a:pPr lvl="1"/>
            <a:r>
              <a:rPr lang="en-US" altLang="en-US" dirty="0" err="1">
                <a:solidFill>
                  <a:srgbClr val="FF0000"/>
                </a:solidFill>
              </a:rPr>
              <a:t>OCaml</a:t>
            </a:r>
            <a:r>
              <a:rPr lang="en-US" altLang="en-US" dirty="0">
                <a:solidFill>
                  <a:srgbClr val="FF0000"/>
                </a:solidFill>
              </a:rPr>
              <a:t> (1987)</a:t>
            </a:r>
            <a:endParaRPr lang="en-US" altLang="en-US" dirty="0"/>
          </a:p>
          <a:p>
            <a:r>
              <a:rPr lang="en-US" dirty="0"/>
              <a:t>Pure functional </a:t>
            </a:r>
          </a:p>
          <a:p>
            <a:pPr lvl="1"/>
            <a:r>
              <a:rPr lang="en-US" dirty="0"/>
              <a:t>Programs are collections of functions, typically </a:t>
            </a:r>
            <a:r>
              <a:rPr lang="en-US" b="1" i="1" dirty="0"/>
              <a:t>recursive</a:t>
            </a:r>
          </a:p>
          <a:p>
            <a:pPr lvl="1"/>
            <a:r>
              <a:rPr lang="en-US" b="1" i="1" dirty="0"/>
              <a:t>Functions higher order</a:t>
            </a:r>
            <a:r>
              <a:rPr lang="en-US" dirty="0"/>
              <a:t>, assigned and passed as variables</a:t>
            </a:r>
          </a:p>
          <a:p>
            <a:pPr lvl="1"/>
            <a:r>
              <a:rPr lang="en-US" b="1" i="1" dirty="0"/>
              <a:t>Immutable</a:t>
            </a:r>
            <a:r>
              <a:rPr lang="en-US" dirty="0"/>
              <a:t>, no variable updates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C4D01B-E21B-2B4C-A1CD-A08D383DD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394700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Ocaml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let</a:t>
            </a:r>
            <a:r>
              <a:rPr lang="en-US" dirty="0"/>
              <a:t> square x = x * x;;</a:t>
            </a:r>
          </a:p>
          <a:p>
            <a:pPr marL="0" indent="0">
              <a:buNone/>
            </a:pPr>
            <a:r>
              <a:rPr lang="en-US" b="1" dirty="0"/>
              <a:t>let rec</a:t>
            </a:r>
            <a:r>
              <a:rPr lang="en-US" dirty="0"/>
              <a:t> fact x = if x &lt;= 1 then 1 else x * fact (x - 1);;</a:t>
            </a:r>
          </a:p>
          <a:p>
            <a:pPr marL="0" indent="0">
              <a:buNone/>
            </a:pPr>
            <a:r>
              <a:rPr lang="en-US" b="1" dirty="0"/>
              <a:t>let rec</a:t>
            </a:r>
            <a:r>
              <a:rPr lang="en-US" dirty="0"/>
              <a:t> sort = function | [] -&gt; [] | x :: l -&gt; insert x (sort l)</a:t>
            </a:r>
          </a:p>
          <a:p>
            <a:pPr marL="0" indent="0">
              <a:buNone/>
            </a:pPr>
            <a:r>
              <a:rPr lang="en-US" b="1" dirty="0"/>
              <a:t>let rec</a:t>
            </a:r>
            <a:r>
              <a:rPr lang="en-US" dirty="0"/>
              <a:t> power </a:t>
            </a:r>
            <a:r>
              <a:rPr lang="en-US" dirty="0">
                <a:highlight>
                  <a:srgbClr val="FFFF00"/>
                </a:highlight>
              </a:rPr>
              <a:t>f</a:t>
            </a:r>
            <a:r>
              <a:rPr lang="en-US" dirty="0"/>
              <a:t> n = if n = 0 then fun x -&gt; x else compose </a:t>
            </a:r>
            <a:r>
              <a:rPr lang="en-US" dirty="0">
                <a:highlight>
                  <a:srgbClr val="FFFF00"/>
                </a:highlight>
              </a:rPr>
              <a:t>f </a:t>
            </a:r>
            <a:r>
              <a:rPr lang="en-US" dirty="0"/>
              <a:t>(power </a:t>
            </a:r>
            <a:r>
              <a:rPr lang="en-US" dirty="0">
                <a:highlight>
                  <a:srgbClr val="FFFF00"/>
                </a:highlight>
              </a:rPr>
              <a:t>f</a:t>
            </a:r>
            <a:r>
              <a:rPr lang="en-US" dirty="0"/>
              <a:t> (n - 1));;</a:t>
            </a:r>
          </a:p>
        </p:txBody>
      </p:sp>
    </p:spTree>
    <p:extLst>
      <p:ext uri="{BB962C8B-B14F-4D97-AF65-F5344CB8AC3E}">
        <p14:creationId xmlns:p14="http://schemas.microsoft.com/office/powerpoint/2010/main" val="42551269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FC157-5EF8-4F48-A70E-2AB58E2EA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25FFB-2BBD-5B46-B857-B436208C16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94700"/>
            <a:ext cx="5181600" cy="4943037"/>
          </a:xfrm>
        </p:spPr>
        <p:txBody>
          <a:bodyPr>
            <a:normAutofit/>
          </a:bodyPr>
          <a:lstStyle/>
          <a:p>
            <a:r>
              <a:rPr lang="en-US" dirty="0"/>
              <a:t>Late in language concepts</a:t>
            </a:r>
          </a:p>
          <a:p>
            <a:pPr lvl="1"/>
            <a:r>
              <a:rPr lang="en-US" altLang="en-US" dirty="0"/>
              <a:t>Smalltalk (1969)</a:t>
            </a:r>
          </a:p>
          <a:p>
            <a:pPr lvl="1"/>
            <a:r>
              <a:rPr lang="en-US" altLang="en-US" dirty="0"/>
              <a:t>C++ (1986)</a:t>
            </a:r>
          </a:p>
          <a:p>
            <a:pPr lvl="1"/>
            <a:r>
              <a:rPr lang="en-US" altLang="en-US" dirty="0" err="1">
                <a:solidFill>
                  <a:srgbClr val="FF0000"/>
                </a:solidFill>
              </a:rPr>
              <a:t>OCaml</a:t>
            </a:r>
            <a:r>
              <a:rPr lang="en-US" altLang="en-US" dirty="0">
                <a:solidFill>
                  <a:srgbClr val="FF0000"/>
                </a:solidFill>
              </a:rPr>
              <a:t> (1987)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Ruby (1993)</a:t>
            </a:r>
          </a:p>
          <a:p>
            <a:pPr lvl="1"/>
            <a:r>
              <a:rPr lang="en-US" altLang="en-US" dirty="0"/>
              <a:t>Java (1995)</a:t>
            </a:r>
          </a:p>
          <a:p>
            <a:r>
              <a:rPr lang="en-US" dirty="0"/>
              <a:t>Classes and objects</a:t>
            </a:r>
          </a:p>
          <a:p>
            <a:pPr lvl="1"/>
            <a:r>
              <a:rPr lang="en-US" dirty="0"/>
              <a:t>Objects store state, functions</a:t>
            </a:r>
          </a:p>
          <a:p>
            <a:pPr lvl="1"/>
            <a:r>
              <a:rPr lang="en-US" dirty="0"/>
              <a:t>Computation by passing messages to objects</a:t>
            </a:r>
          </a:p>
          <a:p>
            <a:pPr lvl="1"/>
            <a:r>
              <a:rPr lang="en-US" dirty="0"/>
              <a:t>Program as collection of objects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C4D01B-E21B-2B4C-A1CD-A08D383DD9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1394700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Message passing</a:t>
            </a:r>
          </a:p>
          <a:p>
            <a:pPr marL="0" indent="0">
              <a:buNone/>
            </a:pPr>
            <a:r>
              <a:rPr lang="en-US" dirty="0"/>
              <a:t>	1 + 2</a:t>
            </a:r>
          </a:p>
          <a:p>
            <a:pPr marL="0" indent="0">
              <a:buNone/>
            </a:pPr>
            <a:r>
              <a:rPr lang="en-US" dirty="0"/>
              <a:t>Instead of saying</a:t>
            </a:r>
            <a:r>
              <a:rPr lang="en-US" b="1" dirty="0"/>
              <a:t>	</a:t>
            </a:r>
            <a:r>
              <a:rPr lang="en-US" dirty="0"/>
              <a:t>"1 plus 2"</a:t>
            </a:r>
          </a:p>
          <a:p>
            <a:pPr marL="0" indent="0">
              <a:buNone/>
            </a:pPr>
            <a:r>
              <a:rPr lang="en-US" dirty="0"/>
              <a:t>Say "Pass 1 message :add 2"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Smalltalk:</a:t>
            </a:r>
          </a:p>
          <a:p>
            <a:pPr marL="0" indent="0">
              <a:buNone/>
            </a:pPr>
            <a:r>
              <a:rPr lang="en-US" dirty="0"/>
              <a:t>(x </a:t>
            </a:r>
            <a:r>
              <a:rPr lang="en-US" dirty="0" err="1"/>
              <a:t>isNil</a:t>
            </a:r>
            <a:r>
              <a:rPr lang="en-US" dirty="0"/>
              <a:t>) </a:t>
            </a:r>
            <a:br>
              <a:rPr lang="en-US" dirty="0"/>
            </a:br>
            <a:r>
              <a:rPr lang="en-US" dirty="0"/>
              <a:t>   </a:t>
            </a:r>
            <a:r>
              <a:rPr lang="en-US" dirty="0" err="1"/>
              <a:t>ifTrue</a:t>
            </a:r>
            <a:r>
              <a:rPr lang="en-US" dirty="0"/>
              <a:t>:[printer print: "</a:t>
            </a:r>
            <a:r>
              <a:rPr lang="en-US" dirty="0" err="1"/>
              <a:t>nill</a:t>
            </a:r>
            <a:r>
              <a:rPr lang="en-US" dirty="0"/>
              <a:t> value"]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253815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388883"/>
            <a:ext cx="10515600" cy="6001407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Syntax</a:t>
            </a:r>
            <a:br>
              <a:rPr lang="en-US" sz="5400" dirty="0"/>
            </a:br>
            <a:r>
              <a:rPr lang="en-US" sz="5400" dirty="0"/>
              <a:t>Semantics</a:t>
            </a:r>
            <a:br>
              <a:rPr lang="en-US" sz="5400" dirty="0"/>
            </a:br>
            <a:r>
              <a:rPr lang="en-US" sz="5400" dirty="0"/>
              <a:t>Pragmatics</a:t>
            </a:r>
          </a:p>
        </p:txBody>
      </p:sp>
    </p:spTree>
    <p:extLst>
      <p:ext uri="{BB962C8B-B14F-4D97-AF65-F5344CB8AC3E}">
        <p14:creationId xmlns:p14="http://schemas.microsoft.com/office/powerpoint/2010/main" val="33125569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0DF9-1D44-654C-8B8A-3BB657045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– grammar for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AD7DE-A2C8-3746-8F60-98E2BF7C77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Java – expressions infix</a:t>
            </a:r>
          </a:p>
          <a:p>
            <a:r>
              <a:rPr lang="en-US" dirty="0"/>
              <a:t>a*2 + 6/x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Differences often superficial</a:t>
            </a:r>
          </a:p>
          <a:p>
            <a:r>
              <a:rPr lang="en-US" dirty="0"/>
              <a:t>C/Java   if (x==1) { …} else {…}</a:t>
            </a:r>
          </a:p>
          <a:p>
            <a:r>
              <a:rPr lang="en-US" dirty="0"/>
              <a:t>Ruby     if x == 1 … else … end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4E8577-C4A9-8D4E-8ED8-085218E05A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Lisp – expressions prefix</a:t>
            </a:r>
          </a:p>
          <a:p>
            <a:r>
              <a:rPr lang="en-US" dirty="0"/>
              <a:t>(+ (* a 2) (/ 6 x))</a:t>
            </a:r>
          </a:p>
          <a:p>
            <a:r>
              <a:rPr lang="en-US" dirty="0"/>
              <a:t>(Everything functional)</a:t>
            </a:r>
          </a:p>
          <a:p>
            <a:endParaRPr lang="en-US" dirty="0"/>
          </a:p>
          <a:p>
            <a:r>
              <a:rPr lang="en-US" dirty="0"/>
              <a:t>Theory of formal languages</a:t>
            </a:r>
          </a:p>
          <a:p>
            <a:r>
              <a:rPr lang="en-US" dirty="0"/>
              <a:t>Rules for precisely defining grammars – later this semester</a:t>
            </a:r>
          </a:p>
        </p:txBody>
      </p:sp>
    </p:spTree>
    <p:extLst>
      <p:ext uri="{BB962C8B-B14F-4D97-AF65-F5344CB8AC3E}">
        <p14:creationId xmlns:p14="http://schemas.microsoft.com/office/powerpoint/2010/main" val="3021869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0DF9-1D44-654C-8B8A-3BB657045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Semantics – meaning for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AD7DE-A2C8-3746-8F60-98E2BF7C77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20267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Java</a:t>
            </a:r>
          </a:p>
          <a:p>
            <a:pPr lvl="1"/>
            <a:r>
              <a:rPr lang="en-US" dirty="0" err="1"/>
              <a:t>println</a:t>
            </a:r>
            <a:r>
              <a:rPr lang="en-US" dirty="0"/>
              <a:t>( 3/6 ); 	prints?   0</a:t>
            </a:r>
          </a:p>
          <a:p>
            <a:pPr lvl="1"/>
            <a:endParaRPr lang="en-US" dirty="0"/>
          </a:p>
          <a:p>
            <a:r>
              <a:rPr lang="en-US" dirty="0"/>
              <a:t>Python</a:t>
            </a:r>
          </a:p>
          <a:p>
            <a:pPr lvl="1"/>
            <a:r>
              <a:rPr lang="en-US" dirty="0"/>
              <a:t>print ( 3/6 ) 	prints?	0.5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4E8577-C4A9-8D4E-8ED8-085218E05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29811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</a:t>
            </a:r>
          </a:p>
          <a:p>
            <a:pPr marL="0" indent="0">
              <a:buNone/>
            </a:pPr>
            <a:r>
              <a:rPr lang="en-US" dirty="0"/>
              <a:t>	if (x = 0) print("foo") 	</a:t>
            </a:r>
          </a:p>
          <a:p>
            <a:pPr marL="0" indent="0">
              <a:buNone/>
            </a:pPr>
            <a:r>
              <a:rPr lang="en-US" dirty="0"/>
              <a:t>	0 is false</a:t>
            </a:r>
          </a:p>
          <a:p>
            <a:pPr marL="0" indent="0">
              <a:buNone/>
            </a:pPr>
            <a:r>
              <a:rPr lang="en-US" dirty="0"/>
              <a:t>Ruby</a:t>
            </a:r>
          </a:p>
          <a:p>
            <a:pPr marL="0" indent="0">
              <a:buNone/>
            </a:pPr>
            <a:r>
              <a:rPr lang="en-US" dirty="0"/>
              <a:t>	if (0) print("foo")</a:t>
            </a:r>
          </a:p>
          <a:p>
            <a:pPr marL="0" indent="0">
              <a:buNone/>
            </a:pPr>
            <a:r>
              <a:rPr lang="en-US" dirty="0"/>
              <a:t>	0 is true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2C7693-25D0-BF48-B8F5-F5C33168A9D3}"/>
              </a:ext>
            </a:extLst>
          </p:cNvPr>
          <p:cNvSpPr/>
          <p:nvPr/>
        </p:nvSpPr>
        <p:spPr>
          <a:xfrm>
            <a:off x="934994" y="4941715"/>
            <a:ext cx="99760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800" dirty="0"/>
              <a:t>Smalltalk:	</a:t>
            </a:r>
            <a:r>
              <a:rPr lang="en-US" altLang="en-US" sz="2800" dirty="0">
                <a:latin typeface="Andale Mono" panose="020B0509000000000004" pitchFamily="49" charset="0"/>
              </a:rPr>
              <a:t>( #( 1 2 3 4 5 ) </a:t>
            </a:r>
            <a:br>
              <a:rPr lang="en-US" altLang="en-US" sz="2800" dirty="0">
                <a:latin typeface="Andale Mono" panose="020B0509000000000004" pitchFamily="49" charset="0"/>
              </a:rPr>
            </a:br>
            <a:r>
              <a:rPr lang="en-US" altLang="en-US" sz="2800" dirty="0">
                <a:latin typeface="Andale Mono" panose="020B0509000000000004" pitchFamily="49" charset="0"/>
              </a:rPr>
              <a:t>				select:[:</a:t>
            </a:r>
            <a:r>
              <a:rPr lang="en-US" altLang="en-US" sz="2800" dirty="0" err="1">
                <a:latin typeface="Andale Mono" panose="020B0509000000000004" pitchFamily="49" charset="0"/>
              </a:rPr>
              <a:t>i</a:t>
            </a:r>
            <a:r>
              <a:rPr lang="en-US" altLang="en-US" sz="2800" dirty="0">
                <a:latin typeface="Andale Mono" panose="020B0509000000000004" pitchFamily="49" charset="0"/>
              </a:rPr>
              <a:t> | </a:t>
            </a:r>
            <a:r>
              <a:rPr lang="en-US" altLang="en-US" sz="2800" dirty="0" err="1">
                <a:latin typeface="Andale Mono" panose="020B0509000000000004" pitchFamily="49" charset="0"/>
              </a:rPr>
              <a:t>i</a:t>
            </a:r>
            <a:r>
              <a:rPr lang="en-US" altLang="en-US" sz="2800" dirty="0">
                <a:latin typeface="Andale Mono" panose="020B0509000000000004" pitchFamily="49" charset="0"/>
              </a:rPr>
              <a:t> even ] )</a:t>
            </a:r>
          </a:p>
        </p:txBody>
      </p:sp>
    </p:spTree>
    <p:extLst>
      <p:ext uri="{BB962C8B-B14F-4D97-AF65-F5344CB8AC3E}">
        <p14:creationId xmlns:p14="http://schemas.microsoft.com/office/powerpoint/2010/main" val="3781404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0DF9-1D44-654C-8B8A-3BB657045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Pragmatics – conventions for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AD7DE-A2C8-3746-8F60-98E2BF7C77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Good habits and patterns </a:t>
            </a:r>
          </a:p>
          <a:p>
            <a:r>
              <a:rPr lang="en-US" dirty="0"/>
              <a:t>Natural approach to using language as it was designed</a:t>
            </a:r>
          </a:p>
          <a:p>
            <a:r>
              <a:rPr lang="en-US" dirty="0"/>
              <a:t>"Don't write Fortran in </a:t>
            </a:r>
            <a:r>
              <a:rPr lang="en-US" dirty="0" err="1"/>
              <a:t>Ocaml</a:t>
            </a:r>
            <a:r>
              <a:rPr lang="en-US" dirty="0"/>
              <a:t>"</a:t>
            </a:r>
          </a:p>
          <a:p>
            <a:r>
              <a:rPr lang="en-US" dirty="0"/>
              <a:t>Involves</a:t>
            </a:r>
          </a:p>
          <a:p>
            <a:pPr lvl="1"/>
            <a:r>
              <a:rPr lang="en-US" dirty="0"/>
              <a:t>Program style and conventions</a:t>
            </a:r>
          </a:p>
          <a:p>
            <a:pPr lvl="1"/>
            <a:r>
              <a:rPr lang="en-US" dirty="0"/>
              <a:t>Preferred language semantics</a:t>
            </a:r>
          </a:p>
          <a:p>
            <a:pPr lvl="1"/>
            <a:r>
              <a:rPr lang="en-US" dirty="0"/>
              <a:t>Best practice in organizing program files, compilation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4E8577-C4A9-8D4E-8ED8-085218E05A8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Ruby Style Guide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https://github.com/rubocop-hq/ruby-style-guide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4287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How does Scala run?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4F80EDB-6D12-8240-9391-153F81813DE4}"/>
              </a:ext>
            </a:extLst>
          </p:cNvPr>
          <p:cNvSpPr txBox="1">
            <a:spLocks/>
          </p:cNvSpPr>
          <p:nvPr/>
        </p:nvSpPr>
        <p:spPr>
          <a:xfrm>
            <a:off x="722586" y="3429000"/>
            <a:ext cx="10515600" cy="26564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5400" dirty="0"/>
              <a:t>How do we get program </a:t>
            </a:r>
            <a:r>
              <a:rPr lang="en-US" altLang="en-US" sz="5400" dirty="0">
                <a:solidFill>
                  <a:srgbClr val="0000FF"/>
                </a:solidFill>
              </a:rPr>
              <a:t>P</a:t>
            </a:r>
            <a:r>
              <a:rPr lang="en-US" altLang="en-US" sz="5400" dirty="0"/>
              <a:t> in some language </a:t>
            </a:r>
            <a:r>
              <a:rPr lang="en-US" altLang="en-US" sz="5400" dirty="0">
                <a:solidFill>
                  <a:srgbClr val="0000FF"/>
                </a:solidFill>
              </a:rPr>
              <a:t>L</a:t>
            </a:r>
            <a:r>
              <a:rPr lang="en-US" altLang="en-US" sz="5400" dirty="0"/>
              <a:t> to run?</a:t>
            </a:r>
          </a:p>
        </p:txBody>
      </p:sp>
    </p:spTree>
    <p:extLst>
      <p:ext uri="{BB962C8B-B14F-4D97-AF65-F5344CB8AC3E}">
        <p14:creationId xmlns:p14="http://schemas.microsoft.com/office/powerpoint/2010/main" val="2435483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12997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Which is better?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72EA55-1EA3-7E40-9BF8-6F4475107141}"/>
              </a:ext>
            </a:extLst>
          </p:cNvPr>
          <p:cNvSpPr txBox="1">
            <a:spLocks/>
          </p:cNvSpPr>
          <p:nvPr/>
        </p:nvSpPr>
        <p:spPr>
          <a:xfrm>
            <a:off x="3644462" y="3429000"/>
            <a:ext cx="5762297" cy="2236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Courier" pitchFamily="2" charset="0"/>
              </a:rPr>
              <a:t>i</a:t>
            </a:r>
            <a:r>
              <a:rPr lang="en-US" sz="5400" dirty="0">
                <a:latin typeface="Courier" pitchFamily="2" charset="0"/>
              </a:rPr>
              <a:t> = </a:t>
            </a:r>
            <a:r>
              <a:rPr lang="en-US" sz="5400" dirty="0" err="1">
                <a:latin typeface="Courier" pitchFamily="2" charset="0"/>
              </a:rPr>
              <a:t>i</a:t>
            </a:r>
            <a:r>
              <a:rPr lang="en-US" sz="5400" dirty="0">
                <a:latin typeface="Courier" pitchFamily="2" charset="0"/>
              </a:rPr>
              <a:t> + l; </a:t>
            </a:r>
            <a:r>
              <a:rPr lang="en-US" sz="5400" dirty="0"/>
              <a:t>	</a:t>
            </a:r>
            <a:r>
              <a:rPr lang="en-US" sz="5400" b="1" i="1" dirty="0"/>
              <a:t>or</a:t>
            </a:r>
          </a:p>
          <a:p>
            <a:r>
              <a:rPr lang="en-US" sz="5400" dirty="0" err="1">
                <a:latin typeface="Courier" pitchFamily="2" charset="0"/>
              </a:rPr>
              <a:t>i</a:t>
            </a:r>
            <a:r>
              <a:rPr lang="en-US" sz="5400" dirty="0">
                <a:latin typeface="Courier" pitchFamily="2" charset="0"/>
              </a:rPr>
              <a:t>++;</a:t>
            </a:r>
          </a:p>
        </p:txBody>
      </p:sp>
    </p:spTree>
    <p:extLst>
      <p:ext uri="{BB962C8B-B14F-4D97-AF65-F5344CB8AC3E}">
        <p14:creationId xmlns:p14="http://schemas.microsoft.com/office/powerpoint/2010/main" val="40938886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EE5B9-A910-1C4E-AFC1-5E876BB2D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36E1F-8F72-1C45-BB3A-1953A29D2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96" y="3881438"/>
            <a:ext cx="10515600" cy="2236788"/>
          </a:xfrm>
        </p:spPr>
        <p:txBody>
          <a:bodyPr/>
          <a:lstStyle/>
          <a:p>
            <a:r>
              <a:rPr lang="en-US" dirty="0"/>
              <a:t>Source translated (compiled) to target language</a:t>
            </a:r>
          </a:p>
          <a:p>
            <a:r>
              <a:rPr lang="en-US" dirty="0"/>
              <a:t>Usually: 	target is machine code or bytecode</a:t>
            </a:r>
          </a:p>
          <a:p>
            <a:r>
              <a:rPr lang="en-US" dirty="0"/>
              <a:t>Also:	high level interface code (JSON) to regular language</a:t>
            </a:r>
          </a:p>
        </p:txBody>
      </p:sp>
      <p:pic>
        <p:nvPicPr>
          <p:cNvPr id="4" name="Picture 4" descr="intro">
            <a:extLst>
              <a:ext uri="{FF2B5EF4-FFF2-40B4-BE49-F238E27FC236}">
                <a16:creationId xmlns:a16="http://schemas.microsoft.com/office/drawing/2014/main" id="{CC205F8C-D90B-1F40-9FE7-7E7CBAF585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627" y="1766888"/>
            <a:ext cx="3894138" cy="196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FFC68153-69B6-7E41-BD65-2B91966132FA}"/>
              </a:ext>
            </a:extLst>
          </p:cNvPr>
          <p:cNvGrpSpPr>
            <a:grpSpLocks/>
          </p:cNvGrpSpPr>
          <p:nvPr/>
        </p:nvGrpSpPr>
        <p:grpSpPr bwMode="auto">
          <a:xfrm>
            <a:off x="1878227" y="1690688"/>
            <a:ext cx="1981200" cy="866775"/>
            <a:chOff x="192" y="1104"/>
            <a:chExt cx="1248" cy="546"/>
          </a:xfrm>
        </p:grpSpPr>
        <p:sp>
          <p:nvSpPr>
            <p:cNvPr id="6" name="Text Box 6">
              <a:extLst>
                <a:ext uri="{FF2B5EF4-FFF2-40B4-BE49-F238E27FC236}">
                  <a16:creationId xmlns:a16="http://schemas.microsoft.com/office/drawing/2014/main" id="{5CE647C6-6EE7-EC45-B368-CA2E59EA7C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1104"/>
              <a:ext cx="1008" cy="546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60000"/>
                <a:buBlip>
                  <a:blip r:embed="rId3"/>
                </a:buBlip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SzPct val="110000"/>
                <a:buChar char="•"/>
                <a:defRPr sz="2400">
                  <a:solidFill>
                    <a:schemeClr val="hlink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SzPct val="70000"/>
                <a:buFont typeface="Wingdings" pitchFamily="2" charset="2"/>
                <a:buChar char="Ø"/>
                <a:defRPr sz="2000">
                  <a:solidFill>
                    <a:srgbClr val="800080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def greet(s)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  print("Hello, </a:t>
              </a: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”</a:t>
              </a:r>
              <a:r>
                <a:rPr lang="en-US" altLang="ja-JP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)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  print(s)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  print("!\n</a:t>
              </a: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”</a:t>
              </a:r>
              <a:r>
                <a:rPr lang="en-US" altLang="ja-JP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)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end</a:t>
              </a: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77D6547E-01DF-1C4B-819F-E3D707AD58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00" y="1392"/>
              <a:ext cx="240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9243F65E-9109-1049-BC54-E41BC47616BE}"/>
              </a:ext>
            </a:extLst>
          </p:cNvPr>
          <p:cNvGrpSpPr>
            <a:grpSpLocks/>
          </p:cNvGrpSpPr>
          <p:nvPr/>
        </p:nvGrpSpPr>
        <p:grpSpPr bwMode="auto">
          <a:xfrm>
            <a:off x="7821827" y="1766888"/>
            <a:ext cx="1171575" cy="714375"/>
            <a:chOff x="3984" y="1196"/>
            <a:chExt cx="738" cy="450"/>
          </a:xfrm>
        </p:grpSpPr>
        <p:sp>
          <p:nvSpPr>
            <p:cNvPr id="9" name="Text Box 9">
              <a:extLst>
                <a:ext uri="{FF2B5EF4-FFF2-40B4-BE49-F238E27FC236}">
                  <a16:creationId xmlns:a16="http://schemas.microsoft.com/office/drawing/2014/main" id="{0B16A438-34C0-2341-B1B9-8C98906E2F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214" y="1196"/>
              <a:ext cx="508" cy="450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SzPct val="60000"/>
                <a:buBlip>
                  <a:blip r:embed="rId3"/>
                </a:buBlip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SzPct val="110000"/>
                <a:buChar char="•"/>
                <a:defRPr sz="2400">
                  <a:solidFill>
                    <a:schemeClr val="hlink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SzPct val="70000"/>
                <a:buFont typeface="Wingdings" pitchFamily="2" charset="2"/>
                <a:buChar char="Ø"/>
                <a:defRPr sz="2000">
                  <a:solidFill>
                    <a:srgbClr val="800080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11230452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23230456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01200312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…</a:t>
              </a:r>
            </a:p>
          </p:txBody>
        </p:sp>
        <p:sp>
          <p:nvSpPr>
            <p:cNvPr id="10" name="Line 10">
              <a:extLst>
                <a:ext uri="{FF2B5EF4-FFF2-40B4-BE49-F238E27FC236}">
                  <a16:creationId xmlns:a16="http://schemas.microsoft.com/office/drawing/2014/main" id="{7A46084E-A938-5849-B76E-41092D22F9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84" y="1440"/>
              <a:ext cx="240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Line 11">
            <a:extLst>
              <a:ext uri="{FF2B5EF4-FFF2-40B4-BE49-F238E27FC236}">
                <a16:creationId xmlns:a16="http://schemas.microsoft.com/office/drawing/2014/main" id="{92E3C389-63BA-864E-BD00-146CD7B9B21E}"/>
              </a:ext>
            </a:extLst>
          </p:cNvPr>
          <p:cNvSpPr>
            <a:spLocks noChangeShapeType="1"/>
          </p:cNvSpPr>
          <p:nvPr/>
        </p:nvSpPr>
        <p:spPr bwMode="auto">
          <a:xfrm>
            <a:off x="5764427" y="2986088"/>
            <a:ext cx="76200" cy="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cxnSp>
        <p:nvCxnSpPr>
          <p:cNvPr id="12" name="AutoShape 12">
            <a:extLst>
              <a:ext uri="{FF2B5EF4-FFF2-40B4-BE49-F238E27FC236}">
                <a16:creationId xmlns:a16="http://schemas.microsoft.com/office/drawing/2014/main" id="{2DF11ADF-CC85-EA41-A880-3D06D2701597}"/>
              </a:ext>
            </a:extLst>
          </p:cNvPr>
          <p:cNvCxnSpPr>
            <a:cxnSpLocks noChangeShapeType="1"/>
            <a:stCxn id="9" idx="2"/>
            <a:endCxn id="11" idx="1"/>
          </p:cNvCxnSpPr>
          <p:nvPr/>
        </p:nvCxnSpPr>
        <p:spPr bwMode="auto">
          <a:xfrm rot="5400000">
            <a:off x="6962989" y="1358901"/>
            <a:ext cx="504825" cy="2749550"/>
          </a:xfrm>
          <a:prstGeom prst="curvedConnector3">
            <a:avLst>
              <a:gd name="adj1" fmla="val 45282"/>
            </a:avLst>
          </a:prstGeom>
          <a:noFill/>
          <a:ln w="190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3" name="Group 13">
            <a:extLst>
              <a:ext uri="{FF2B5EF4-FFF2-40B4-BE49-F238E27FC236}">
                <a16:creationId xmlns:a16="http://schemas.microsoft.com/office/drawing/2014/main" id="{DCD1560A-D256-9D45-B5B1-6213501207B8}"/>
              </a:ext>
            </a:extLst>
          </p:cNvPr>
          <p:cNvGrpSpPr>
            <a:grpSpLocks/>
          </p:cNvGrpSpPr>
          <p:nvPr/>
        </p:nvGrpSpPr>
        <p:grpSpPr bwMode="auto">
          <a:xfrm>
            <a:off x="2792627" y="3214688"/>
            <a:ext cx="1143000" cy="257175"/>
            <a:chOff x="864" y="2064"/>
            <a:chExt cx="720" cy="162"/>
          </a:xfrm>
        </p:grpSpPr>
        <p:sp>
          <p:nvSpPr>
            <p:cNvPr id="14" name="Text Box 14">
              <a:extLst>
                <a:ext uri="{FF2B5EF4-FFF2-40B4-BE49-F238E27FC236}">
                  <a16:creationId xmlns:a16="http://schemas.microsoft.com/office/drawing/2014/main" id="{8EC1EC6B-AF21-6940-B30B-E2E3697478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4" y="2064"/>
              <a:ext cx="480" cy="162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60000"/>
                <a:buBlip>
                  <a:blip r:embed="rId3"/>
                </a:buBlip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SzPct val="110000"/>
                <a:buChar char="•"/>
                <a:defRPr sz="2400">
                  <a:solidFill>
                    <a:schemeClr val="hlink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SzPct val="70000"/>
                <a:buFont typeface="Wingdings" pitchFamily="2" charset="2"/>
                <a:buChar char="Ø"/>
                <a:defRPr sz="2000">
                  <a:solidFill>
                    <a:srgbClr val="800080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“</a:t>
              </a:r>
              <a:r>
                <a:rPr lang="en-US" altLang="ja-JP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world</a:t>
              </a: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”</a:t>
              </a:r>
              <a:endParaRPr lang="en-US" altLang="en-US" sz="1000" b="1">
                <a:solidFill>
                  <a:srgbClr val="FF0000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15" name="Line 15">
              <a:extLst>
                <a:ext uri="{FF2B5EF4-FFF2-40B4-BE49-F238E27FC236}">
                  <a16:creationId xmlns:a16="http://schemas.microsoft.com/office/drawing/2014/main" id="{4B0B3A70-4E72-4147-98E8-051BDA5829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4" y="2160"/>
              <a:ext cx="240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053A4C02-126D-DB4E-BE07-ED355923AC74}"/>
              </a:ext>
            </a:extLst>
          </p:cNvPr>
          <p:cNvGrpSpPr>
            <a:grpSpLocks/>
          </p:cNvGrpSpPr>
          <p:nvPr/>
        </p:nvGrpSpPr>
        <p:grpSpPr bwMode="auto">
          <a:xfrm>
            <a:off x="7669427" y="3214688"/>
            <a:ext cx="1752600" cy="257175"/>
            <a:chOff x="3936" y="2064"/>
            <a:chExt cx="1104" cy="162"/>
          </a:xfrm>
        </p:grpSpPr>
        <p:sp>
          <p:nvSpPr>
            <p:cNvPr id="17" name="Text Box 17">
              <a:extLst>
                <a:ext uri="{FF2B5EF4-FFF2-40B4-BE49-F238E27FC236}">
                  <a16:creationId xmlns:a16="http://schemas.microsoft.com/office/drawing/2014/main" id="{73027FC5-819A-184A-ADB2-9A04D2F471F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6" y="2064"/>
              <a:ext cx="864" cy="162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60000"/>
                <a:buBlip>
                  <a:blip r:embed="rId3"/>
                </a:buBlip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SzPct val="110000"/>
                <a:buChar char="•"/>
                <a:defRPr sz="2400">
                  <a:solidFill>
                    <a:schemeClr val="hlink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SzPct val="70000"/>
                <a:buFont typeface="Wingdings" pitchFamily="2" charset="2"/>
                <a:buChar char="Ø"/>
                <a:defRPr sz="2000">
                  <a:solidFill>
                    <a:srgbClr val="800080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“</a:t>
              </a:r>
              <a:r>
                <a:rPr lang="en-US" altLang="ja-JP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Hello, world!</a:t>
              </a: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”</a:t>
              </a:r>
              <a:endParaRPr lang="en-US" altLang="en-US" sz="1000" b="1">
                <a:solidFill>
                  <a:srgbClr val="FF0000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18" name="Line 18">
              <a:extLst>
                <a:ext uri="{FF2B5EF4-FFF2-40B4-BE49-F238E27FC236}">
                  <a16:creationId xmlns:a16="http://schemas.microsoft.com/office/drawing/2014/main" id="{CE1356AD-C119-C042-A128-D4AAC51C61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6" y="2160"/>
              <a:ext cx="240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946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D49CF-2C8D-EF49-A5ED-77F0FD3E5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A2FB2-B815-1348-8933-645F99DE4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205" y="4188941"/>
            <a:ext cx="10515600" cy="1950952"/>
          </a:xfrm>
        </p:spPr>
        <p:txBody>
          <a:bodyPr/>
          <a:lstStyle/>
          <a:p>
            <a:r>
              <a:rPr lang="en-US" dirty="0"/>
              <a:t>Interpreter executes each instruction in source one at a time</a:t>
            </a:r>
          </a:p>
        </p:txBody>
      </p:sp>
      <p:pic>
        <p:nvPicPr>
          <p:cNvPr id="4" name="Picture 4" descr="intro">
            <a:extLst>
              <a:ext uri="{FF2B5EF4-FFF2-40B4-BE49-F238E27FC236}">
                <a16:creationId xmlns:a16="http://schemas.microsoft.com/office/drawing/2014/main" id="{6652BC39-F805-054D-BF0A-721DFEF9AC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6752" y="1843088"/>
            <a:ext cx="3867150" cy="1293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5">
            <a:extLst>
              <a:ext uri="{FF2B5EF4-FFF2-40B4-BE49-F238E27FC236}">
                <a16:creationId xmlns:a16="http://schemas.microsoft.com/office/drawing/2014/main" id="{08243534-4CFD-1C46-8B34-5577B5333582}"/>
              </a:ext>
            </a:extLst>
          </p:cNvPr>
          <p:cNvGrpSpPr>
            <a:grpSpLocks/>
          </p:cNvGrpSpPr>
          <p:nvPr/>
        </p:nvGrpSpPr>
        <p:grpSpPr bwMode="auto">
          <a:xfrm>
            <a:off x="1556952" y="1690688"/>
            <a:ext cx="1981200" cy="866775"/>
            <a:chOff x="192" y="1104"/>
            <a:chExt cx="1248" cy="546"/>
          </a:xfrm>
        </p:grpSpPr>
        <p:sp>
          <p:nvSpPr>
            <p:cNvPr id="6" name="Text Box 6">
              <a:extLst>
                <a:ext uri="{FF2B5EF4-FFF2-40B4-BE49-F238E27FC236}">
                  <a16:creationId xmlns:a16="http://schemas.microsoft.com/office/drawing/2014/main" id="{1C3B125F-5F2B-1745-873C-BF5B17E49D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1104"/>
              <a:ext cx="1008" cy="546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60000"/>
                <a:buBlip>
                  <a:blip r:embed="rId3"/>
                </a:buBlip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SzPct val="110000"/>
                <a:buChar char="•"/>
                <a:defRPr sz="2400">
                  <a:solidFill>
                    <a:schemeClr val="hlink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SzPct val="70000"/>
                <a:buFont typeface="Wingdings" pitchFamily="2" charset="2"/>
                <a:buChar char="Ø"/>
                <a:defRPr sz="2000">
                  <a:solidFill>
                    <a:srgbClr val="800080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def greet(s)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  print("Hello, </a:t>
              </a: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”</a:t>
              </a:r>
              <a:r>
                <a:rPr lang="en-US" altLang="ja-JP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)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  print(s)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  print("!\n</a:t>
              </a: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”</a:t>
              </a:r>
              <a:r>
                <a:rPr lang="en-US" altLang="ja-JP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)</a:t>
              </a:r>
            </a:p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end</a:t>
              </a:r>
            </a:p>
          </p:txBody>
        </p:sp>
        <p:sp>
          <p:nvSpPr>
            <p:cNvPr id="7" name="Line 7">
              <a:extLst>
                <a:ext uri="{FF2B5EF4-FFF2-40B4-BE49-F238E27FC236}">
                  <a16:creationId xmlns:a16="http://schemas.microsoft.com/office/drawing/2014/main" id="{42BB784B-7863-5745-83EC-B591059A73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00" y="1392"/>
              <a:ext cx="240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>
            <a:extLst>
              <a:ext uri="{FF2B5EF4-FFF2-40B4-BE49-F238E27FC236}">
                <a16:creationId xmlns:a16="http://schemas.microsoft.com/office/drawing/2014/main" id="{4D9FDA28-70FA-0848-BE79-6EFC71E4286E}"/>
              </a:ext>
            </a:extLst>
          </p:cNvPr>
          <p:cNvGrpSpPr>
            <a:grpSpLocks/>
          </p:cNvGrpSpPr>
          <p:nvPr/>
        </p:nvGrpSpPr>
        <p:grpSpPr bwMode="auto">
          <a:xfrm>
            <a:off x="2395152" y="2909888"/>
            <a:ext cx="1143000" cy="257175"/>
            <a:chOff x="864" y="2064"/>
            <a:chExt cx="720" cy="162"/>
          </a:xfrm>
        </p:grpSpPr>
        <p:sp>
          <p:nvSpPr>
            <p:cNvPr id="9" name="Text Box 9">
              <a:extLst>
                <a:ext uri="{FF2B5EF4-FFF2-40B4-BE49-F238E27FC236}">
                  <a16:creationId xmlns:a16="http://schemas.microsoft.com/office/drawing/2014/main" id="{6F4A1F0D-69A3-F945-A834-AC83B6CF4CA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4" y="2064"/>
              <a:ext cx="480" cy="162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60000"/>
                <a:buBlip>
                  <a:blip r:embed="rId3"/>
                </a:buBlip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SzPct val="110000"/>
                <a:buChar char="•"/>
                <a:defRPr sz="2400">
                  <a:solidFill>
                    <a:schemeClr val="hlink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SzPct val="70000"/>
                <a:buFont typeface="Wingdings" pitchFamily="2" charset="2"/>
                <a:buChar char="Ø"/>
                <a:defRPr sz="2000">
                  <a:solidFill>
                    <a:srgbClr val="800080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“</a:t>
              </a:r>
              <a:r>
                <a:rPr lang="en-US" altLang="ja-JP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world</a:t>
              </a: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”</a:t>
              </a:r>
              <a:endParaRPr lang="en-US" altLang="en-US" sz="1000" b="1">
                <a:solidFill>
                  <a:srgbClr val="FF0000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10" name="Line 10">
              <a:extLst>
                <a:ext uri="{FF2B5EF4-FFF2-40B4-BE49-F238E27FC236}">
                  <a16:creationId xmlns:a16="http://schemas.microsoft.com/office/drawing/2014/main" id="{98FEE4E5-5AC2-2049-9AB9-5C2A14BBB5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4" y="2160"/>
              <a:ext cx="240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3EAE6515-F6B3-CD40-83C7-1C0A564A8C67}"/>
              </a:ext>
            </a:extLst>
          </p:cNvPr>
          <p:cNvGrpSpPr>
            <a:grpSpLocks/>
          </p:cNvGrpSpPr>
          <p:nvPr/>
        </p:nvGrpSpPr>
        <p:grpSpPr bwMode="auto">
          <a:xfrm>
            <a:off x="7652952" y="2300288"/>
            <a:ext cx="1752600" cy="257175"/>
            <a:chOff x="3936" y="2064"/>
            <a:chExt cx="1104" cy="162"/>
          </a:xfrm>
        </p:grpSpPr>
        <p:sp>
          <p:nvSpPr>
            <p:cNvPr id="12" name="Text Box 12">
              <a:extLst>
                <a:ext uri="{FF2B5EF4-FFF2-40B4-BE49-F238E27FC236}">
                  <a16:creationId xmlns:a16="http://schemas.microsoft.com/office/drawing/2014/main" id="{641D23BC-2CC6-EB44-8C7B-0112B5AB50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6" y="2064"/>
              <a:ext cx="864" cy="162"/>
            </a:xfrm>
            <a:prstGeom prst="rect">
              <a:avLst/>
            </a:prstGeom>
            <a:noFill/>
            <a:ln w="127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SzPct val="60000"/>
                <a:buBlip>
                  <a:blip r:embed="rId3"/>
                </a:buBlip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SzPct val="110000"/>
                <a:buChar char="•"/>
                <a:defRPr sz="2400">
                  <a:solidFill>
                    <a:schemeClr val="hlink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SzPct val="70000"/>
                <a:buFont typeface="Wingdings" pitchFamily="2" charset="2"/>
                <a:buChar char="Ø"/>
                <a:defRPr sz="2000">
                  <a:solidFill>
                    <a:srgbClr val="800080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Char char="•"/>
                <a:defRPr sz="2000">
                  <a:solidFill>
                    <a:srgbClr val="0000FF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SzTx/>
                <a:buFontTx/>
                <a:buNone/>
              </a:pP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“</a:t>
              </a:r>
              <a:r>
                <a:rPr lang="en-US" altLang="ja-JP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Hello, world!</a:t>
              </a:r>
              <a:r>
                <a:rPr lang="ja-JP" altLang="en-US" sz="1000" b="1">
                  <a:solidFill>
                    <a:srgbClr val="FF0000"/>
                  </a:solidFill>
                  <a:latin typeface="Courier New" panose="02070309020205020404" pitchFamily="49" charset="0"/>
                </a:rPr>
                <a:t>”</a:t>
              </a:r>
              <a:endParaRPr lang="en-US" altLang="en-US" sz="1000" b="1">
                <a:solidFill>
                  <a:srgbClr val="FF0000"/>
                </a:solidFill>
                <a:latin typeface="Courier New" panose="02070309020205020404" pitchFamily="49" charset="0"/>
              </a:endParaRPr>
            </a:p>
          </p:txBody>
        </p:sp>
        <p:sp>
          <p:nvSpPr>
            <p:cNvPr id="13" name="Line 13">
              <a:extLst>
                <a:ext uri="{FF2B5EF4-FFF2-40B4-BE49-F238E27FC236}">
                  <a16:creationId xmlns:a16="http://schemas.microsoft.com/office/drawing/2014/main" id="{6C228127-1848-134E-AB35-AF9A5E1C89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36" y="2160"/>
              <a:ext cx="240" cy="0"/>
            </a:xfrm>
            <a:prstGeom prst="line">
              <a:avLst/>
            </a:prstGeom>
            <a:noFill/>
            <a:ln w="5715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15622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83EDA-4341-4B4A-B7CE-AFD081C1F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 of compilers, interpreters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08C5DA-94A8-6E4E-BCA1-2B4827834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66269"/>
            <a:ext cx="10515600" cy="1110693"/>
          </a:xfrm>
        </p:spPr>
        <p:txBody>
          <a:bodyPr/>
          <a:lstStyle/>
          <a:p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0DAB764D-B75B-534F-AE34-90E9EA0F16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1108" y="1607343"/>
            <a:ext cx="6831012" cy="3643313"/>
          </a:xfrm>
          <a:prstGeom prst="rect">
            <a:avLst/>
          </a:prstGeom>
          <a:solidFill>
            <a:srgbClr val="7030A0">
              <a:alpha val="16862"/>
            </a:srgbClr>
          </a:solidFill>
          <a:ln w="31750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574C62CF-788F-C142-A744-C4E589F765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6720" y="1889918"/>
            <a:ext cx="2276475" cy="2657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EFE13E-256E-FB41-A340-C40A97B6EA5C}"/>
              </a:ext>
            </a:extLst>
          </p:cNvPr>
          <p:cNvSpPr txBox="1"/>
          <p:nvPr/>
        </p:nvSpPr>
        <p:spPr>
          <a:xfrm>
            <a:off x="3762333" y="4622006"/>
            <a:ext cx="1309687" cy="40005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>
                <a:latin typeface="+mn-lt"/>
                <a:ea typeface="ＭＳ Ｐゴシック" charset="-128"/>
              </a:rPr>
              <a:t>Front End</a:t>
            </a:r>
          </a:p>
        </p:txBody>
      </p:sp>
      <p:sp>
        <p:nvSpPr>
          <p:cNvPr id="7" name="Rounded Rectangle 11">
            <a:extLst>
              <a:ext uri="{FF2B5EF4-FFF2-40B4-BE49-F238E27FC236}">
                <a16:creationId xmlns:a16="http://schemas.microsoft.com/office/drawing/2014/main" id="{85A7B1C7-D5E3-B744-8C2A-C2F454EDAC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20" y="2764631"/>
            <a:ext cx="987425" cy="914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700">
            <a:solidFill>
              <a:srgbClr val="FF0000"/>
            </a:solidFill>
            <a:round/>
            <a:headEnd/>
            <a:tailEnd/>
          </a:ln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8" name="Right Arrow 12">
            <a:extLst>
              <a:ext uri="{FF2B5EF4-FFF2-40B4-BE49-F238E27FC236}">
                <a16:creationId xmlns:a16="http://schemas.microsoft.com/office/drawing/2014/main" id="{B66827D6-4D60-2942-B77E-226C976061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5595" y="2966243"/>
            <a:ext cx="488950" cy="485775"/>
          </a:xfrm>
          <a:prstGeom prst="rightArrow">
            <a:avLst>
              <a:gd name="adj1" fmla="val 50000"/>
              <a:gd name="adj2" fmla="val 4985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56F33B-0913-B64B-A5D0-38A5E7F2BA97}"/>
              </a:ext>
            </a:extLst>
          </p:cNvPr>
          <p:cNvSpPr txBox="1"/>
          <p:nvPr/>
        </p:nvSpPr>
        <p:spPr>
          <a:xfrm>
            <a:off x="6084845" y="3755231"/>
            <a:ext cx="1574800" cy="58420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1600" dirty="0">
                <a:solidFill>
                  <a:srgbClr val="FF0000"/>
                </a:solidFill>
                <a:latin typeface="+mn-lt"/>
                <a:ea typeface="ＭＳ Ｐゴシック" charset="-128"/>
              </a:rPr>
              <a:t>Intermediate</a:t>
            </a:r>
          </a:p>
          <a:p>
            <a:pPr algn="ctr">
              <a:defRPr/>
            </a:pPr>
            <a:r>
              <a:rPr lang="en-US" sz="1600" dirty="0">
                <a:solidFill>
                  <a:srgbClr val="FF0000"/>
                </a:solidFill>
                <a:latin typeface="+mn-lt"/>
                <a:ea typeface="ＭＳ Ｐゴシック" charset="-128"/>
              </a:rPr>
              <a:t>Representation</a:t>
            </a: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FB848062-AE27-4F40-BD78-C29BB3730D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15283" y="1889918"/>
            <a:ext cx="987425" cy="2657475"/>
          </a:xfrm>
          <a:prstGeom prst="rect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>
            <a:solidFill>
              <a:schemeClr val="tx1"/>
            </a:solidFill>
            <a:round/>
            <a:headEnd/>
            <a:tailEnd/>
          </a:ln>
        </p:spPr>
        <p:txBody>
          <a:bodyPr wrap="none"/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11" name="Right Arrow 15">
            <a:extLst>
              <a:ext uri="{FF2B5EF4-FFF2-40B4-BE49-F238E27FC236}">
                <a16:creationId xmlns:a16="http://schemas.microsoft.com/office/drawing/2014/main" id="{DEB6281A-9FEB-0141-88DD-27D882871C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2658" y="2966243"/>
            <a:ext cx="488950" cy="485775"/>
          </a:xfrm>
          <a:prstGeom prst="rightArrow">
            <a:avLst>
              <a:gd name="adj1" fmla="val 50000"/>
              <a:gd name="adj2" fmla="val 4985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922B02-A104-4945-8660-8B0B8AF14ED3}"/>
              </a:ext>
            </a:extLst>
          </p:cNvPr>
          <p:cNvSpPr txBox="1"/>
          <p:nvPr/>
        </p:nvSpPr>
        <p:spPr>
          <a:xfrm>
            <a:off x="8158120" y="4622006"/>
            <a:ext cx="1282700" cy="400050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>
                <a:latin typeface="+mn-lt"/>
                <a:ea typeface="ＭＳ Ｐゴシック" charset="-128"/>
              </a:rPr>
              <a:t>Back End</a:t>
            </a:r>
          </a:p>
        </p:txBody>
      </p:sp>
      <p:sp>
        <p:nvSpPr>
          <p:cNvPr id="13" name="Rectangle 20">
            <a:extLst>
              <a:ext uri="{FF2B5EF4-FFF2-40B4-BE49-F238E27FC236}">
                <a16:creationId xmlns:a16="http://schemas.microsoft.com/office/drawing/2014/main" id="{9300C124-3F15-2F46-BC26-47638944B5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3570" y="2118518"/>
            <a:ext cx="788988" cy="2220913"/>
          </a:xfrm>
          <a:prstGeom prst="rect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14" name="Rectangle 21">
            <a:extLst>
              <a:ext uri="{FF2B5EF4-FFF2-40B4-BE49-F238E27FC236}">
                <a16:creationId xmlns:a16="http://schemas.microsoft.com/office/drawing/2014/main" id="{1680D545-C97C-7548-98C0-F23825333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1158" y="2118518"/>
            <a:ext cx="806450" cy="2220913"/>
          </a:xfrm>
          <a:prstGeom prst="rect">
            <a:avLst/>
          </a:prstGeom>
          <a:blipFill dpi="0" rotWithShape="0">
            <a:blip r:embed="rId4"/>
            <a:srcRect/>
            <a:tile tx="0" ty="0" sx="100000" sy="100000" flip="none" algn="tl"/>
          </a:blipFill>
          <a:ln w="12700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EE9600-16BD-974E-A061-8219728B95B6}"/>
              </a:ext>
            </a:extLst>
          </p:cNvPr>
          <p:cNvSpPr txBox="1"/>
          <p:nvPr/>
        </p:nvSpPr>
        <p:spPr>
          <a:xfrm>
            <a:off x="3503570" y="3045618"/>
            <a:ext cx="788988" cy="3079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400" dirty="0">
                <a:latin typeface="+mn-lt"/>
                <a:ea typeface="ＭＳ Ｐゴシック" charset="-128"/>
              </a:rPr>
              <a:t>Parser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B424CA-CF72-9141-91F3-F50FF39F9787}"/>
              </a:ext>
            </a:extLst>
          </p:cNvPr>
          <p:cNvSpPr txBox="1"/>
          <p:nvPr/>
        </p:nvSpPr>
        <p:spPr>
          <a:xfrm>
            <a:off x="4444958" y="2982118"/>
            <a:ext cx="987425" cy="5222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400" dirty="0">
                <a:latin typeface="+mn-lt"/>
                <a:ea typeface="ＭＳ Ｐゴシック" charset="-128"/>
              </a:rPr>
              <a:t>Static</a:t>
            </a:r>
          </a:p>
          <a:p>
            <a:pPr algn="ctr">
              <a:defRPr/>
            </a:pPr>
            <a:r>
              <a:rPr lang="en-US" sz="1400" dirty="0">
                <a:latin typeface="+mn-lt"/>
                <a:ea typeface="ＭＳ Ｐゴシック" charset="-128"/>
              </a:rPr>
              <a:t>Analyzer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6B7B64C-9A71-9E4D-83C0-DA11844034F5}"/>
              </a:ext>
            </a:extLst>
          </p:cNvPr>
          <p:cNvSpPr/>
          <p:nvPr/>
        </p:nvSpPr>
        <p:spPr bwMode="auto">
          <a:xfrm>
            <a:off x="1177883" y="2969418"/>
            <a:ext cx="914400" cy="914400"/>
          </a:xfrm>
          <a:prstGeom prst="round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 anchorCtr="1"/>
          <a:lstStyle/>
          <a:p>
            <a:pPr>
              <a:defRPr/>
            </a:pPr>
            <a:r>
              <a:rPr lang="en-US" sz="1600" dirty="0">
                <a:solidFill>
                  <a:srgbClr val="FF0000"/>
                </a:solidFill>
                <a:latin typeface="+mn-lt"/>
                <a:ea typeface="ＭＳ Ｐゴシック" charset="-128"/>
              </a:rPr>
              <a:t>Source</a:t>
            </a:r>
          </a:p>
        </p:txBody>
      </p:sp>
      <p:sp>
        <p:nvSpPr>
          <p:cNvPr id="18" name="Oval 31">
            <a:extLst>
              <a:ext uri="{FF2B5EF4-FFF2-40B4-BE49-F238E27FC236}">
                <a16:creationId xmlns:a16="http://schemas.microsoft.com/office/drawing/2014/main" id="{8DD2950E-37DF-5941-A829-8B3E6B2145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11920" y="2844006"/>
            <a:ext cx="138113" cy="136525"/>
          </a:xfrm>
          <a:prstGeom prst="ellips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19" name="Oval 32">
            <a:extLst>
              <a:ext uri="{FF2B5EF4-FFF2-40B4-BE49-F238E27FC236}">
                <a16:creationId xmlns:a16="http://schemas.microsoft.com/office/drawing/2014/main" id="{6E7CB930-58C1-F64C-89A4-D8C6ADCB75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6820" y="3071018"/>
            <a:ext cx="136525" cy="138113"/>
          </a:xfrm>
          <a:prstGeom prst="ellips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20" name="Oval 33">
            <a:extLst>
              <a:ext uri="{FF2B5EF4-FFF2-40B4-BE49-F238E27FC236}">
                <a16:creationId xmlns:a16="http://schemas.microsoft.com/office/drawing/2014/main" id="{AFC3CB88-7E22-0247-B91A-BDE688ADF4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6233" y="3071018"/>
            <a:ext cx="136525" cy="138113"/>
          </a:xfrm>
          <a:prstGeom prst="ellips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21" name="Oval 34">
            <a:extLst>
              <a:ext uri="{FF2B5EF4-FFF2-40B4-BE49-F238E27FC236}">
                <a16:creationId xmlns:a16="http://schemas.microsoft.com/office/drawing/2014/main" id="{76D4D460-4B4A-7D42-95DC-68127B182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3833" y="3375818"/>
            <a:ext cx="136525" cy="136525"/>
          </a:xfrm>
          <a:prstGeom prst="ellips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22" name="Oval 35">
            <a:extLst>
              <a:ext uri="{FF2B5EF4-FFF2-40B4-BE49-F238E27FC236}">
                <a16:creationId xmlns:a16="http://schemas.microsoft.com/office/drawing/2014/main" id="{5B7ABC59-E121-2E42-8C5B-3C0BA7A6C3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0220" y="3375818"/>
            <a:ext cx="136525" cy="136525"/>
          </a:xfrm>
          <a:prstGeom prst="ellipse">
            <a:avLst/>
          </a:prstGeom>
          <a:noFill/>
          <a:ln w="127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cxnSp>
        <p:nvCxnSpPr>
          <p:cNvPr id="23" name="Straight Arrow Connector 37">
            <a:extLst>
              <a:ext uri="{FF2B5EF4-FFF2-40B4-BE49-F238E27FC236}">
                <a16:creationId xmlns:a16="http://schemas.microsoft.com/office/drawing/2014/main" id="{0C9BD375-BE6C-C24E-B48B-565AA77FD404}"/>
              </a:ext>
            </a:extLst>
          </p:cNvPr>
          <p:cNvCxnSpPr>
            <a:cxnSpLocks noChangeShapeType="1"/>
            <a:stCxn id="18" idx="3"/>
            <a:endCxn id="19" idx="7"/>
          </p:cNvCxnSpPr>
          <p:nvPr/>
        </p:nvCxnSpPr>
        <p:spPr bwMode="auto">
          <a:xfrm flipH="1">
            <a:off x="6762708" y="2961481"/>
            <a:ext cx="69850" cy="130175"/>
          </a:xfrm>
          <a:prstGeom prst="straightConnector1">
            <a:avLst/>
          </a:prstGeom>
          <a:noFill/>
          <a:ln w="12700">
            <a:solidFill>
              <a:srgbClr val="FF0000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Straight Arrow Connector 40">
            <a:extLst>
              <a:ext uri="{FF2B5EF4-FFF2-40B4-BE49-F238E27FC236}">
                <a16:creationId xmlns:a16="http://schemas.microsoft.com/office/drawing/2014/main" id="{2771158B-74B5-5543-9464-AB779408A659}"/>
              </a:ext>
            </a:extLst>
          </p:cNvPr>
          <p:cNvCxnSpPr>
            <a:cxnSpLocks noChangeShapeType="1"/>
            <a:stCxn id="18" idx="5"/>
            <a:endCxn id="20" idx="1"/>
          </p:cNvCxnSpPr>
          <p:nvPr/>
        </p:nvCxnSpPr>
        <p:spPr bwMode="auto">
          <a:xfrm>
            <a:off x="6929395" y="2961481"/>
            <a:ext cx="115888" cy="130175"/>
          </a:xfrm>
          <a:prstGeom prst="straightConnector1">
            <a:avLst/>
          </a:prstGeom>
          <a:noFill/>
          <a:ln w="12700">
            <a:solidFill>
              <a:srgbClr val="FF0000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" name="Straight Arrow Connector 41">
            <a:extLst>
              <a:ext uri="{FF2B5EF4-FFF2-40B4-BE49-F238E27FC236}">
                <a16:creationId xmlns:a16="http://schemas.microsoft.com/office/drawing/2014/main" id="{0F0118F1-F9B5-AC4D-9BC8-BC1EB96CEECE}"/>
              </a:ext>
            </a:extLst>
          </p:cNvPr>
          <p:cNvCxnSpPr>
            <a:cxnSpLocks noChangeShapeType="1"/>
            <a:stCxn id="20" idx="3"/>
            <a:endCxn id="21" idx="0"/>
          </p:cNvCxnSpPr>
          <p:nvPr/>
        </p:nvCxnSpPr>
        <p:spPr bwMode="auto">
          <a:xfrm flipH="1">
            <a:off x="6942095" y="3188493"/>
            <a:ext cx="103188" cy="187325"/>
          </a:xfrm>
          <a:prstGeom prst="straightConnector1">
            <a:avLst/>
          </a:prstGeom>
          <a:noFill/>
          <a:ln w="12700">
            <a:solidFill>
              <a:srgbClr val="FF0000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Straight Arrow Connector 48">
            <a:extLst>
              <a:ext uri="{FF2B5EF4-FFF2-40B4-BE49-F238E27FC236}">
                <a16:creationId xmlns:a16="http://schemas.microsoft.com/office/drawing/2014/main" id="{0D02908F-A5B3-7746-8E96-839EC8BA9C0C}"/>
              </a:ext>
            </a:extLst>
          </p:cNvPr>
          <p:cNvCxnSpPr>
            <a:cxnSpLocks noChangeShapeType="1"/>
            <a:stCxn id="20" idx="5"/>
            <a:endCxn id="22" idx="0"/>
          </p:cNvCxnSpPr>
          <p:nvPr/>
        </p:nvCxnSpPr>
        <p:spPr bwMode="auto">
          <a:xfrm>
            <a:off x="7142120" y="3188493"/>
            <a:ext cx="106363" cy="187325"/>
          </a:xfrm>
          <a:prstGeom prst="straightConnector1">
            <a:avLst/>
          </a:prstGeom>
          <a:noFill/>
          <a:ln w="12700">
            <a:solidFill>
              <a:srgbClr val="FF0000"/>
            </a:solidFill>
            <a:round/>
            <a:headEnd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Right Arrow 53">
            <a:extLst>
              <a:ext uri="{FF2B5EF4-FFF2-40B4-BE49-F238E27FC236}">
                <a16:creationId xmlns:a16="http://schemas.microsoft.com/office/drawing/2014/main" id="{AA015CB5-9106-B44B-8E1C-3E6AC7E1D8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4683" y="3167856"/>
            <a:ext cx="488950" cy="485775"/>
          </a:xfrm>
          <a:prstGeom prst="rightArrow">
            <a:avLst>
              <a:gd name="adj1" fmla="val 50000"/>
              <a:gd name="adj2" fmla="val 4985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SzPct val="60000"/>
              <a:buBlip>
                <a:blip r:embed="rId2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endParaRPr lang="en-US" altLang="en-US" sz="2000">
              <a:latin typeface="Courier New" panose="02070309020205020404" pitchFamily="49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100E747-278D-CC43-A11C-099987A7A22F}"/>
              </a:ext>
            </a:extLst>
          </p:cNvPr>
          <p:cNvSpPr txBox="1"/>
          <p:nvPr/>
        </p:nvSpPr>
        <p:spPr>
          <a:xfrm>
            <a:off x="4824370" y="5380831"/>
            <a:ext cx="2603500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-128"/>
              </a:rPr>
              <a:t>Compiler / Interpreter</a:t>
            </a:r>
          </a:p>
        </p:txBody>
      </p:sp>
    </p:spTree>
    <p:extLst>
      <p:ext uri="{BB962C8B-B14F-4D97-AF65-F5344CB8AC3E}">
        <p14:creationId xmlns:p14="http://schemas.microsoft.com/office/powerpoint/2010/main" val="31110166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59826-C5DE-3140-A761-DD60B224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 and Back 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74B78-3F89-E04E-BB95-7A508CC81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Front ends handle syntax</a:t>
            </a:r>
          </a:p>
          <a:p>
            <a:pPr lvl="1"/>
            <a:r>
              <a:rPr lang="en-US" altLang="en-US" dirty="0">
                <a:solidFill>
                  <a:srgbClr val="0000FF"/>
                </a:solidFill>
              </a:rPr>
              <a:t>Parser</a:t>
            </a:r>
            <a:r>
              <a:rPr lang="en-US" altLang="en-US" dirty="0"/>
              <a:t> converts source code into intermediate format (</a:t>
            </a:r>
            <a:r>
              <a:rPr lang="ja-JP" altLang="en-US"/>
              <a:t>“</a:t>
            </a:r>
            <a:r>
              <a:rPr lang="en-US" altLang="ja-JP" dirty="0"/>
              <a:t>parse tree</a:t>
            </a:r>
            <a:r>
              <a:rPr lang="ja-JP" altLang="en-US"/>
              <a:t>”</a:t>
            </a:r>
            <a:r>
              <a:rPr lang="en-US" altLang="ja-JP" dirty="0"/>
              <a:t>) reflecting program structure</a:t>
            </a:r>
          </a:p>
          <a:p>
            <a:pPr lvl="1"/>
            <a:r>
              <a:rPr lang="en-US" altLang="en-US" dirty="0">
                <a:solidFill>
                  <a:srgbClr val="0000FF"/>
                </a:solidFill>
              </a:rPr>
              <a:t>Static analyzer </a:t>
            </a:r>
            <a:r>
              <a:rPr lang="en-US" altLang="en-US" dirty="0"/>
              <a:t>checks parse tree for errors (e.g., erroneous use of types), may also modify it</a:t>
            </a:r>
          </a:p>
          <a:p>
            <a:pPr lvl="2"/>
            <a:r>
              <a:rPr lang="en-US" altLang="en-US" dirty="0"/>
              <a:t>What goes into static analyzer is language-dependent!</a:t>
            </a:r>
          </a:p>
          <a:p>
            <a:r>
              <a:rPr lang="en-US" altLang="en-US" dirty="0"/>
              <a:t>Back ends handle </a:t>
            </a:r>
            <a:r>
              <a:rPr lang="en-US" altLang="ja-JP" dirty="0"/>
              <a:t>semantics</a:t>
            </a:r>
          </a:p>
          <a:p>
            <a:pPr lvl="1"/>
            <a:r>
              <a:rPr lang="en-US" altLang="en-US" dirty="0">
                <a:solidFill>
                  <a:srgbClr val="0000FF"/>
                </a:solidFill>
              </a:rPr>
              <a:t>Compiler</a:t>
            </a:r>
            <a:r>
              <a:rPr lang="en-US" altLang="en-US" dirty="0"/>
              <a:t>: back end (</a:t>
            </a:r>
            <a:r>
              <a:rPr lang="ja-JP" altLang="en-US"/>
              <a:t>“</a:t>
            </a:r>
            <a:r>
              <a:rPr lang="en-US" altLang="ja-JP" dirty="0"/>
              <a:t>code generator</a:t>
            </a:r>
            <a:r>
              <a:rPr lang="ja-JP" altLang="en-US"/>
              <a:t>”</a:t>
            </a:r>
            <a:r>
              <a:rPr lang="en-US" altLang="ja-JP" dirty="0"/>
              <a:t>) translates intermediate representation into </a:t>
            </a:r>
            <a:r>
              <a:rPr lang="ja-JP" altLang="en-US"/>
              <a:t>“</a:t>
            </a:r>
            <a:r>
              <a:rPr lang="en-US" altLang="ja-JP" dirty="0"/>
              <a:t>object language</a:t>
            </a:r>
            <a:r>
              <a:rPr lang="ja-JP" altLang="en-US"/>
              <a:t>”</a:t>
            </a:r>
            <a:endParaRPr lang="en-US" altLang="ja-JP" dirty="0"/>
          </a:p>
          <a:p>
            <a:pPr lvl="1"/>
            <a:r>
              <a:rPr lang="en-US" altLang="en-US" dirty="0">
                <a:solidFill>
                  <a:srgbClr val="0000FF"/>
                </a:solidFill>
              </a:rPr>
              <a:t>Interpreter</a:t>
            </a:r>
            <a:r>
              <a:rPr lang="en-US" altLang="en-US" dirty="0"/>
              <a:t>: back end executes intermediate representation directly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5012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2">
            <a:extLst>
              <a:ext uri="{FF2B5EF4-FFF2-40B4-BE49-F238E27FC236}">
                <a16:creationId xmlns:a16="http://schemas.microsoft.com/office/drawing/2014/main" id="{74CC6F89-3125-AE4C-B341-D4554E344F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Compiler or Intepreter?</a:t>
            </a:r>
          </a:p>
        </p:txBody>
      </p:sp>
      <p:sp>
        <p:nvSpPr>
          <p:cNvPr id="2664451" name="Rectangle 3">
            <a:extLst>
              <a:ext uri="{FF2B5EF4-FFF2-40B4-BE49-F238E27FC236}">
                <a16:creationId xmlns:a16="http://schemas.microsoft.com/office/drawing/2014/main" id="{10B028CF-62DC-5343-887C-7297527173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524000"/>
            <a:ext cx="8686800" cy="4876800"/>
          </a:xfrm>
        </p:spPr>
        <p:txBody>
          <a:bodyPr/>
          <a:lstStyle/>
          <a:p>
            <a:pPr eaLnBrk="1" hangingPunct="1"/>
            <a:r>
              <a:rPr lang="en-US" altLang="en-US" dirty="0" err="1"/>
              <a:t>gcc</a:t>
            </a:r>
            <a:endParaRPr lang="en-US" altLang="en-US" dirty="0"/>
          </a:p>
          <a:p>
            <a:pPr lvl="1" eaLnBrk="1" hangingPunct="1"/>
            <a:r>
              <a:rPr lang="en-US" altLang="en-US" dirty="0"/>
              <a:t>Compiler – C code translated to object code, executed directly on hardware (as a separate step)</a:t>
            </a:r>
          </a:p>
          <a:p>
            <a:pPr eaLnBrk="1" hangingPunct="1"/>
            <a:r>
              <a:rPr lang="en-US" altLang="en-US" dirty="0" err="1"/>
              <a:t>javac</a:t>
            </a:r>
            <a:endParaRPr lang="en-US" altLang="en-US" dirty="0"/>
          </a:p>
          <a:p>
            <a:pPr lvl="1" eaLnBrk="1" hangingPunct="1"/>
            <a:r>
              <a:rPr lang="en-US" altLang="en-US" dirty="0"/>
              <a:t>Compiler – Java source code translated to Java byte code</a:t>
            </a:r>
          </a:p>
          <a:p>
            <a:pPr eaLnBrk="1" hangingPunct="1"/>
            <a:r>
              <a:rPr lang="en-US" altLang="en-US" dirty="0"/>
              <a:t>java</a:t>
            </a:r>
          </a:p>
          <a:p>
            <a:pPr lvl="1" eaLnBrk="1" hangingPunct="1"/>
            <a:r>
              <a:rPr lang="en-US" altLang="en-US" dirty="0"/>
              <a:t>Interpreter – Java byte code executed by virtual machine</a:t>
            </a:r>
          </a:p>
          <a:p>
            <a:pPr eaLnBrk="1" hangingPunct="1"/>
            <a:r>
              <a:rPr lang="en-US" altLang="en-US" dirty="0" err="1"/>
              <a:t>sh</a:t>
            </a:r>
            <a:r>
              <a:rPr lang="en-US" altLang="en-US" dirty="0"/>
              <a:t>/</a:t>
            </a:r>
            <a:r>
              <a:rPr lang="en-US" altLang="en-US" dirty="0" err="1"/>
              <a:t>csh</a:t>
            </a:r>
            <a:r>
              <a:rPr lang="en-US" altLang="en-US" dirty="0"/>
              <a:t>/</a:t>
            </a:r>
            <a:r>
              <a:rPr lang="en-US" altLang="en-US" dirty="0" err="1"/>
              <a:t>tcsh</a:t>
            </a:r>
            <a:r>
              <a:rPr lang="en-US" altLang="en-US" dirty="0"/>
              <a:t>/bash</a:t>
            </a:r>
          </a:p>
          <a:p>
            <a:pPr lvl="1" eaLnBrk="1" hangingPunct="1"/>
            <a:r>
              <a:rPr lang="en-US" altLang="en-US" dirty="0"/>
              <a:t>Interpreter – commands executed by shell program</a:t>
            </a:r>
          </a:p>
        </p:txBody>
      </p:sp>
      <p:sp>
        <p:nvSpPr>
          <p:cNvPr id="91139" name="Slide Number Placeholder 1">
            <a:extLst>
              <a:ext uri="{FF2B5EF4-FFF2-40B4-BE49-F238E27FC236}">
                <a16:creationId xmlns:a16="http://schemas.microsoft.com/office/drawing/2014/main" id="{8F9FA184-DA05-014C-A187-FD81EED935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SzPct val="60000"/>
              <a:buBlip>
                <a:blip r:embed="rId3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fld id="{95498082-A436-7345-9325-0453792A5E64}" type="slidenum">
              <a:rPr lang="en-US" altLang="en-US" sz="1200"/>
              <a:pPr>
                <a:spcBef>
                  <a:spcPct val="0"/>
                </a:spcBef>
                <a:buSzTx/>
                <a:buFontTx/>
                <a:buNone/>
              </a:pPr>
              <a:t>44</a:t>
            </a:fld>
            <a:endParaRPr lang="en-US" altLang="en-US" sz="1200"/>
          </a:p>
        </p:txBody>
      </p:sp>
      <p:sp>
        <p:nvSpPr>
          <p:cNvPr id="91140" name="Footer Placeholder 1">
            <a:extLst>
              <a:ext uri="{FF2B5EF4-FFF2-40B4-BE49-F238E27FC236}">
                <a16:creationId xmlns:a16="http://schemas.microsoft.com/office/drawing/2014/main" id="{BAC4BD57-6A9F-F945-BAFA-ACF465EF6B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SzPct val="60000"/>
              <a:buBlip>
                <a:blip r:embed="rId3"/>
              </a:buBlip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SzPct val="110000"/>
              <a:buChar char="•"/>
              <a:defRPr sz="2400">
                <a:solidFill>
                  <a:schemeClr val="hlink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SzPct val="70000"/>
              <a:buFont typeface="Wingdings" pitchFamily="2" charset="2"/>
              <a:buChar char="Ø"/>
              <a:defRPr sz="2000">
                <a:solidFill>
                  <a:srgbClr val="80008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SzPct val="8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Char char="•"/>
              <a:defRPr sz="2000">
                <a:solidFill>
                  <a:srgbClr val="0000FF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200">
                <a:solidFill>
                  <a:srgbClr val="000000"/>
                </a:solidFill>
              </a:rPr>
              <a:t>CMSC 330 Spring 2019</a:t>
            </a:r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593030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4451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480B7-04B5-4148-BA8E-7B7635C3C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Compiler or interpreter?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B646F-A15E-0C44-8D28-AE88100F5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err="1"/>
              <a:t>gcc</a:t>
            </a:r>
            <a:endParaRPr lang="en-US" altLang="en-US" dirty="0"/>
          </a:p>
          <a:p>
            <a:pPr lvl="1"/>
            <a:r>
              <a:rPr lang="en-US" altLang="en-US" dirty="0"/>
              <a:t>Compiler – C code translated to object code, executed directly on hardware (as a separate step)</a:t>
            </a:r>
          </a:p>
          <a:p>
            <a:r>
              <a:rPr lang="en-US" altLang="en-US" dirty="0" err="1"/>
              <a:t>javac</a:t>
            </a:r>
            <a:endParaRPr lang="en-US" altLang="en-US" dirty="0"/>
          </a:p>
          <a:p>
            <a:pPr lvl="1"/>
            <a:r>
              <a:rPr lang="en-US" altLang="en-US" dirty="0"/>
              <a:t>Compiler – Java source code translated to Java byte code</a:t>
            </a:r>
          </a:p>
          <a:p>
            <a:r>
              <a:rPr lang="en-US" altLang="en-US" dirty="0"/>
              <a:t>java</a:t>
            </a:r>
          </a:p>
          <a:p>
            <a:pPr lvl="1"/>
            <a:r>
              <a:rPr lang="en-US" altLang="en-US" dirty="0"/>
              <a:t>Interpreter – Java byte code executed by virtual machine</a:t>
            </a:r>
          </a:p>
          <a:p>
            <a:r>
              <a:rPr lang="en-US" altLang="en-US" dirty="0" err="1"/>
              <a:t>sh</a:t>
            </a:r>
            <a:r>
              <a:rPr lang="en-US" altLang="en-US" dirty="0"/>
              <a:t>/</a:t>
            </a:r>
            <a:r>
              <a:rPr lang="en-US" altLang="en-US" dirty="0" err="1"/>
              <a:t>csh</a:t>
            </a:r>
            <a:r>
              <a:rPr lang="en-US" altLang="en-US" dirty="0"/>
              <a:t>/</a:t>
            </a:r>
            <a:r>
              <a:rPr lang="en-US" altLang="en-US" dirty="0" err="1"/>
              <a:t>tcsh</a:t>
            </a:r>
            <a:r>
              <a:rPr lang="en-US" altLang="en-US" dirty="0"/>
              <a:t>/bash</a:t>
            </a:r>
          </a:p>
          <a:p>
            <a:pPr lvl="1"/>
            <a:r>
              <a:rPr lang="en-US" altLang="en-US" dirty="0"/>
              <a:t>Interpreter – commands executed by shell program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1746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9C8B8-EC71-DD4F-8168-7E4E29626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</a:t>
            </a:r>
            <a:r>
              <a:rPr lang="en-US" dirty="0"/>
              <a:t> – schedule for this semester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925EF-7AF1-F34E-B721-D527BC43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9407"/>
            <a:ext cx="10515600" cy="4747556"/>
          </a:xfrm>
        </p:spPr>
        <p:txBody>
          <a:bodyPr>
            <a:normAutofit/>
          </a:bodyPr>
          <a:lstStyle/>
          <a:p>
            <a:r>
              <a:rPr lang="en-US" altLang="en-US" dirty="0">
                <a:highlight>
                  <a:srgbClr val="FFFF00"/>
                </a:highlight>
              </a:rPr>
              <a:t>Dynamic/ Scripting languages (Ruby)		</a:t>
            </a:r>
            <a:r>
              <a:rPr lang="en-US" altLang="en-US" i="1" dirty="0">
                <a:highlight>
                  <a:srgbClr val="FFFF00"/>
                </a:highlight>
              </a:rPr>
              <a:t>New languages</a:t>
            </a:r>
          </a:p>
          <a:p>
            <a:r>
              <a:rPr lang="en-US" altLang="en-US" dirty="0">
                <a:highlight>
                  <a:srgbClr val="FFFF00"/>
                </a:highlight>
              </a:rPr>
              <a:t>Functional programming (</a:t>
            </a:r>
            <a:r>
              <a:rPr lang="en-US" altLang="en-US" dirty="0" err="1">
                <a:highlight>
                  <a:srgbClr val="FFFF00"/>
                </a:highlight>
              </a:rPr>
              <a:t>OCaml</a:t>
            </a:r>
            <a:r>
              <a:rPr lang="en-US" altLang="en-US" dirty="0">
                <a:highlight>
                  <a:srgbClr val="FFFF00"/>
                </a:highlight>
              </a:rPr>
              <a:t>)</a:t>
            </a:r>
          </a:p>
          <a:p>
            <a:r>
              <a:rPr lang="en-US" altLang="en-US" dirty="0">
                <a:highlight>
                  <a:srgbClr val="FFFF00"/>
                </a:highlight>
              </a:rPr>
              <a:t>Scoping, type systems, parameter passing</a:t>
            </a:r>
          </a:p>
          <a:p>
            <a:r>
              <a:rPr lang="en-US" altLang="en-US" dirty="0">
                <a:highlight>
                  <a:srgbClr val="FF00FF"/>
                </a:highlight>
              </a:rPr>
              <a:t>Regular expressions &amp; finite automata 		</a:t>
            </a:r>
            <a:r>
              <a:rPr lang="en-US" altLang="en-US" i="1" dirty="0">
                <a:highlight>
                  <a:srgbClr val="FF00FF"/>
                </a:highlight>
              </a:rPr>
              <a:t>Language theory</a:t>
            </a:r>
          </a:p>
          <a:p>
            <a:r>
              <a:rPr lang="en-US" altLang="en-US" dirty="0">
                <a:highlight>
                  <a:srgbClr val="FF00FF"/>
                </a:highlight>
              </a:rPr>
              <a:t>Context-free grammars &amp; parsing</a:t>
            </a:r>
          </a:p>
          <a:p>
            <a:r>
              <a:rPr lang="en-US" altLang="en-US" dirty="0">
                <a:highlight>
                  <a:srgbClr val="FF00FF"/>
                </a:highlight>
              </a:rPr>
              <a:t>Lambda Calculus</a:t>
            </a:r>
          </a:p>
          <a:p>
            <a:r>
              <a:rPr lang="en-US" altLang="en-US" dirty="0">
                <a:highlight>
                  <a:srgbClr val="00FF00"/>
                </a:highlight>
              </a:rPr>
              <a:t>Safe, “zero-cost abstraction” programming (Rust)	 </a:t>
            </a:r>
            <a:r>
              <a:rPr lang="en-US" altLang="en-US" i="1" dirty="0">
                <a:highlight>
                  <a:srgbClr val="00FF00"/>
                </a:highlight>
              </a:rPr>
              <a:t>Safe programming</a:t>
            </a:r>
          </a:p>
          <a:p>
            <a:r>
              <a:rPr lang="en-US" altLang="en-US" dirty="0">
                <a:highlight>
                  <a:srgbClr val="00FF00"/>
                </a:highlight>
              </a:rPr>
              <a:t>Secure programming</a:t>
            </a:r>
          </a:p>
        </p:txBody>
      </p:sp>
    </p:spTree>
    <p:extLst>
      <p:ext uri="{BB962C8B-B14F-4D97-AF65-F5344CB8AC3E}">
        <p14:creationId xmlns:p14="http://schemas.microsoft.com/office/powerpoint/2010/main" val="4704194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9C8B8-EC71-DD4F-8168-7E4E29626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925EF-7AF1-F34E-B721-D527BC43C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Tests</a:t>
            </a:r>
          </a:p>
          <a:p>
            <a:pPr lvl="1"/>
            <a:r>
              <a:rPr lang="en-US" altLang="en-US" dirty="0"/>
              <a:t>4 quizzes, 2 midterm exams, 1 final exam</a:t>
            </a:r>
          </a:p>
          <a:p>
            <a:r>
              <a:rPr lang="en-US" altLang="en-US" dirty="0"/>
              <a:t>Clicker quizzes</a:t>
            </a:r>
          </a:p>
          <a:p>
            <a:pPr lvl="1"/>
            <a:r>
              <a:rPr lang="en-US" altLang="en-US" dirty="0"/>
              <a:t>In class, graded, during the lectures</a:t>
            </a:r>
          </a:p>
          <a:p>
            <a:r>
              <a:rPr lang="en-US" altLang="en-US" dirty="0"/>
              <a:t>Projects</a:t>
            </a:r>
          </a:p>
          <a:p>
            <a:pPr lvl="1"/>
            <a:r>
              <a:rPr lang="en-US" altLang="en-US" dirty="0"/>
              <a:t>Project 1 – Ruby</a:t>
            </a:r>
          </a:p>
          <a:p>
            <a:pPr lvl="1"/>
            <a:r>
              <a:rPr lang="en-US" altLang="en-US" dirty="0"/>
              <a:t>Project 2-4 – </a:t>
            </a:r>
            <a:r>
              <a:rPr lang="en-US" altLang="en-US" dirty="0" err="1"/>
              <a:t>OCaml</a:t>
            </a:r>
            <a:r>
              <a:rPr lang="en-US" altLang="en-US" dirty="0"/>
              <a:t> (and parsing, automata)</a:t>
            </a:r>
          </a:p>
          <a:p>
            <a:pPr lvl="1"/>
            <a:r>
              <a:rPr lang="en-US" altLang="en-US" dirty="0"/>
              <a:t>Project 5 – Rust</a:t>
            </a:r>
          </a:p>
          <a:p>
            <a:pPr lvl="1"/>
            <a:r>
              <a:rPr lang="en-US" altLang="en-US" dirty="0"/>
              <a:t>Project 6 – Security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09921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29C30-01E0-AC49-83FA-D8B51D7D5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9F61A-C9EA-294B-8EEE-DDCCFE4E2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Turning Technology clicker is required. Subscription is free. Phone app does not work.</a:t>
            </a:r>
          </a:p>
          <a:p>
            <a:pPr lvl="1"/>
            <a:r>
              <a:rPr lang="en-US" altLang="en-US" dirty="0"/>
              <a:t>You can get any of LCD, NXT, or QT2 models</a:t>
            </a:r>
          </a:p>
          <a:p>
            <a:endParaRPr lang="en-US" dirty="0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B6C1248-B873-5E4D-A704-ACD1BB4AE5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900" y="3429000"/>
            <a:ext cx="1670050" cy="227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B00E79C4-BB23-E340-ABA7-C0AD9A808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4900" y="3097213"/>
            <a:ext cx="1787525" cy="327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 descr="mage result for turning technologies responseware">
            <a:extLst>
              <a:ext uri="{FF2B5EF4-FFF2-40B4-BE49-F238E27FC236}">
                <a16:creationId xmlns:a16="http://schemas.microsoft.com/office/drawing/2014/main" id="{ED656A5B-B604-044E-9A3B-5CF257E23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638" y="3581400"/>
            <a:ext cx="3121025" cy="230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6467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5BAC9-805F-0148-80F5-FB5796A92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EC5A4-86B7-EB45-B4B3-DE1111BD1A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Discussion sections will deepen understanding of concepts introduced in lecture</a:t>
            </a:r>
          </a:p>
          <a:p>
            <a:pPr lvl="1"/>
            <a:r>
              <a:rPr lang="en-US" altLang="en-US" dirty="0"/>
              <a:t>Discussions are smaller, more interactive</a:t>
            </a:r>
          </a:p>
          <a:p>
            <a:r>
              <a:rPr lang="en-US" altLang="en-US" dirty="0"/>
              <a:t>Oftentimes discussion section will consist of </a:t>
            </a:r>
            <a:r>
              <a:rPr lang="en-US" altLang="en-US" dirty="0">
                <a:solidFill>
                  <a:srgbClr val="0000FF"/>
                </a:solidFill>
              </a:rPr>
              <a:t>programming exercises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Bring your laptop to discussion</a:t>
            </a:r>
          </a:p>
          <a:p>
            <a:pPr lvl="1"/>
            <a:r>
              <a:rPr lang="en-US" altLang="en-US" dirty="0">
                <a:solidFill>
                  <a:srgbClr val="0000FF"/>
                </a:solidFill>
              </a:rPr>
              <a:t>Be prepared</a:t>
            </a:r>
            <a:r>
              <a:rPr lang="en-US" altLang="en-US" dirty="0"/>
              <a:t> to program: install the language in question on your laptop, or remote shell into Grace</a:t>
            </a:r>
          </a:p>
          <a:p>
            <a:r>
              <a:rPr lang="en-US" altLang="en-US" dirty="0"/>
              <a:t>There will also be be </a:t>
            </a:r>
            <a:r>
              <a:rPr lang="en-US" altLang="en-US" dirty="0">
                <a:solidFill>
                  <a:srgbClr val="0000FF"/>
                </a:solidFill>
              </a:rPr>
              <a:t>quizzes</a:t>
            </a:r>
            <a:r>
              <a:rPr lang="en-US" altLang="en-US" dirty="0"/>
              <a:t>, and some lecture material in discussion sections</a:t>
            </a:r>
          </a:p>
          <a:p>
            <a:pPr lvl="1"/>
            <a:r>
              <a:rPr lang="en-US" altLang="en-US" dirty="0"/>
              <a:t>Quizzes cover non-programming parts of the class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309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12997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Trick! That’s a lowercase 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72EA55-1EA3-7E40-9BF8-6F4475107141}"/>
              </a:ext>
            </a:extLst>
          </p:cNvPr>
          <p:cNvSpPr txBox="1">
            <a:spLocks/>
          </p:cNvSpPr>
          <p:nvPr/>
        </p:nvSpPr>
        <p:spPr>
          <a:xfrm>
            <a:off x="3644462" y="3429000"/>
            <a:ext cx="7824952" cy="2814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err="1">
                <a:latin typeface="Courier" pitchFamily="2" charset="0"/>
              </a:rPr>
              <a:t>i</a:t>
            </a:r>
            <a:r>
              <a:rPr lang="en-US" sz="5400" dirty="0">
                <a:latin typeface="Courier" pitchFamily="2" charset="0"/>
              </a:rPr>
              <a:t> = </a:t>
            </a:r>
            <a:r>
              <a:rPr lang="en-US" sz="5400" dirty="0" err="1">
                <a:latin typeface="Courier" pitchFamily="2" charset="0"/>
              </a:rPr>
              <a:t>i</a:t>
            </a:r>
            <a:r>
              <a:rPr lang="en-US" sz="5400" dirty="0">
                <a:latin typeface="Courier" pitchFamily="2" charset="0"/>
              </a:rPr>
              <a:t> + </a:t>
            </a:r>
            <a:r>
              <a:rPr lang="en-US" sz="5400" dirty="0">
                <a:highlight>
                  <a:srgbClr val="FFFF00"/>
                </a:highlight>
                <a:latin typeface="Courier" pitchFamily="2" charset="0"/>
              </a:rPr>
              <a:t>l</a:t>
            </a:r>
            <a:r>
              <a:rPr lang="en-US" sz="5400" dirty="0">
                <a:latin typeface="Courier" pitchFamily="2" charset="0"/>
              </a:rPr>
              <a:t>; </a:t>
            </a:r>
            <a:endParaRPr lang="en-US" sz="5400" b="1" i="1" dirty="0"/>
          </a:p>
          <a:p>
            <a:r>
              <a:rPr lang="en-US" sz="5400" dirty="0" err="1">
                <a:latin typeface="Courier" pitchFamily="2" charset="0"/>
              </a:rPr>
              <a:t>i</a:t>
            </a:r>
            <a:r>
              <a:rPr lang="en-US" sz="5400" dirty="0">
                <a:latin typeface="Courier" pitchFamily="2" charset="0"/>
              </a:rPr>
              <a:t>++;		</a:t>
            </a:r>
            <a:r>
              <a:rPr lang="en-US" sz="4000" dirty="0">
                <a:latin typeface="+mn-lt"/>
              </a:rPr>
              <a:t>//Easier to read?</a:t>
            </a:r>
          </a:p>
          <a:p>
            <a:r>
              <a:rPr lang="en-US" sz="4000" dirty="0">
                <a:latin typeface="+mn-lt"/>
              </a:rPr>
              <a:t>    			//Faster?</a:t>
            </a:r>
          </a:p>
        </p:txBody>
      </p:sp>
    </p:spTree>
    <p:extLst>
      <p:ext uri="{BB962C8B-B14F-4D97-AF65-F5344CB8AC3E}">
        <p14:creationId xmlns:p14="http://schemas.microsoft.com/office/powerpoint/2010/main" val="52579271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39F5F-1367-6F44-A20F-378B5EDD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grading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6F84A-405F-FD43-8DFC-D3692719C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You have accounts on the </a:t>
            </a:r>
            <a:r>
              <a:rPr lang="en-US" altLang="en-US" dirty="0">
                <a:solidFill>
                  <a:srgbClr val="0000FF"/>
                </a:solidFill>
              </a:rPr>
              <a:t>Grace cluster</a:t>
            </a:r>
          </a:p>
          <a:p>
            <a:r>
              <a:rPr lang="en-US" altLang="en-US" dirty="0"/>
              <a:t>Projects will be graded using the </a:t>
            </a:r>
            <a:r>
              <a:rPr lang="en-US" altLang="en-US" dirty="0">
                <a:solidFill>
                  <a:srgbClr val="0000FF"/>
                </a:solidFill>
              </a:rPr>
              <a:t>submit server</a:t>
            </a:r>
          </a:p>
          <a:p>
            <a:pPr lvl="1"/>
            <a:r>
              <a:rPr lang="en-US" altLang="en-US" dirty="0"/>
              <a:t>Software versions on these machines are canonical</a:t>
            </a:r>
          </a:p>
          <a:p>
            <a:r>
              <a:rPr lang="en-US" altLang="en-US" dirty="0"/>
              <a:t>Develop programs on your own machine</a:t>
            </a:r>
          </a:p>
          <a:p>
            <a:pPr lvl="1"/>
            <a:r>
              <a:rPr lang="en-US" altLang="en-US" dirty="0"/>
              <a:t>Generally results will be identical on Dept machines</a:t>
            </a:r>
          </a:p>
          <a:p>
            <a:pPr lvl="1"/>
            <a:r>
              <a:rPr lang="en-US" altLang="en-US" dirty="0">
                <a:solidFill>
                  <a:schemeClr val="accent2"/>
                </a:solidFill>
              </a:rPr>
              <a:t>Your responsibility</a:t>
            </a:r>
            <a:r>
              <a:rPr lang="en-US" altLang="en-US" dirty="0"/>
              <a:t> to ensure programs run correctly on the grace cluster</a:t>
            </a:r>
          </a:p>
          <a:p>
            <a:r>
              <a:rPr lang="en-US" altLang="en-US" dirty="0"/>
              <a:t>See web page for Ruby, </a:t>
            </a:r>
            <a:r>
              <a:rPr lang="en-US" altLang="en-US" dirty="0" err="1"/>
              <a:t>OCaml</a:t>
            </a:r>
            <a:r>
              <a:rPr lang="en-US" altLang="en-US" dirty="0"/>
              <a:t>, etc. versions we use, if you want to install at home</a:t>
            </a:r>
          </a:p>
          <a:p>
            <a:pPr lvl="1"/>
            <a:r>
              <a:rPr lang="en-US" altLang="en-US" dirty="0"/>
              <a:t>Or install our Linux VM, which has them all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7507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182C5-08DC-AB42-A04A-E3916684D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Semester 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E4BD2-BF59-C245-981F-933093C0A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Use lecture notes as your text</a:t>
            </a:r>
          </a:p>
          <a:p>
            <a:pPr lvl="1"/>
            <a:r>
              <a:rPr lang="en-US" altLang="en-US" dirty="0"/>
              <a:t>Supplement with readings, Internet</a:t>
            </a:r>
          </a:p>
          <a:p>
            <a:pPr lvl="1"/>
            <a:r>
              <a:rPr lang="en-US" altLang="en-US" dirty="0"/>
              <a:t>You will be responsible for everything in the notes, even if it is not directly covered in class!</a:t>
            </a:r>
          </a:p>
          <a:p>
            <a:r>
              <a:rPr lang="en-US" altLang="en-US" dirty="0"/>
              <a:t>Keep ahead of your work</a:t>
            </a:r>
          </a:p>
          <a:p>
            <a:pPr lvl="1"/>
            <a:r>
              <a:rPr lang="en-US" altLang="en-US" dirty="0"/>
              <a:t>Get help as soon as you need it </a:t>
            </a:r>
          </a:p>
          <a:p>
            <a:pPr lvl="2"/>
            <a:r>
              <a:rPr lang="en-US" altLang="en-US" dirty="0"/>
              <a:t>Office hours, Piazza (email as a last resort)</a:t>
            </a:r>
          </a:p>
          <a:p>
            <a:r>
              <a:rPr lang="en-US" altLang="en-US" dirty="0"/>
              <a:t>Don’</a:t>
            </a:r>
            <a:r>
              <a:rPr lang="en-US" altLang="ja-JP" dirty="0"/>
              <a:t>t disturb other students in class</a:t>
            </a:r>
          </a:p>
          <a:p>
            <a:pPr lvl="1"/>
            <a:r>
              <a:rPr lang="en-US" altLang="en-US" dirty="0"/>
              <a:t>Keep cell phones quiet</a:t>
            </a:r>
          </a:p>
          <a:p>
            <a:pPr lvl="1"/>
            <a:r>
              <a:rPr lang="en-US" altLang="en-US" dirty="0"/>
              <a:t>No distracting use of laptops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3596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8A661-624E-6E4A-881D-8D49ECAB7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Integrity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E1384-0682-B54F-8E3F-C1B5FA9C9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All written work (including projects) must be done on your own</a:t>
            </a:r>
          </a:p>
          <a:p>
            <a:pPr lvl="1"/>
            <a:r>
              <a:rPr lang="en-US" altLang="en-US" dirty="0"/>
              <a:t>Do not copy code from other students</a:t>
            </a:r>
          </a:p>
          <a:p>
            <a:pPr lvl="1"/>
            <a:r>
              <a:rPr lang="en-US" altLang="en-US" dirty="0"/>
              <a:t>Do not copy code from the web</a:t>
            </a:r>
          </a:p>
          <a:p>
            <a:pPr lvl="1"/>
            <a:r>
              <a:rPr lang="en-US" altLang="en-US" dirty="0"/>
              <a:t>Do not post your code on the web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Cheaters are caught </a:t>
            </a:r>
            <a:r>
              <a:rPr lang="en-US" altLang="en-US" dirty="0"/>
              <a:t>by auto-comparing code</a:t>
            </a:r>
          </a:p>
          <a:p>
            <a:r>
              <a:rPr lang="en-US" altLang="en-US" dirty="0"/>
              <a:t>Work together on </a:t>
            </a:r>
            <a:r>
              <a:rPr lang="en-US" altLang="en-US" i="1" dirty="0"/>
              <a:t>high-level</a:t>
            </a:r>
            <a:r>
              <a:rPr lang="en-US" altLang="en-US" dirty="0"/>
              <a:t> project questions</a:t>
            </a:r>
          </a:p>
          <a:p>
            <a:pPr lvl="1"/>
            <a:r>
              <a:rPr lang="en-US" altLang="en-US" dirty="0"/>
              <a:t>Do not look at/describe another student</a:t>
            </a:r>
            <a:r>
              <a:rPr lang="en-US" altLang="ja-JP" dirty="0"/>
              <a:t>’s code</a:t>
            </a:r>
          </a:p>
          <a:p>
            <a:pPr lvl="1"/>
            <a:r>
              <a:rPr lang="en-US" altLang="en-US" dirty="0"/>
              <a:t>If unsure, ask an instructor!</a:t>
            </a:r>
          </a:p>
          <a:p>
            <a:r>
              <a:rPr lang="en-US" altLang="en-US" dirty="0"/>
              <a:t>Work together on practice exam 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1532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2DF7D-451D-D545-B8EA-FF4EB2947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2E70F-4989-0149-896D-BC0046C30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web page</a:t>
            </a:r>
          </a:p>
          <a:p>
            <a:pPr lvl="1"/>
            <a:r>
              <a:rPr lang="en-US" dirty="0">
                <a:hlinkClick r:id="rId2"/>
              </a:rPr>
              <a:t>http://www.cs.umd.edu/class/fall2019/cmsc330/</a:t>
            </a:r>
            <a:endParaRPr lang="en-US" dirty="0"/>
          </a:p>
          <a:p>
            <a:pPr lvl="1"/>
            <a:r>
              <a:rPr lang="en-US" dirty="0"/>
              <a:t>Includes old exams and quizzes</a:t>
            </a:r>
          </a:p>
          <a:p>
            <a:pPr lvl="1"/>
            <a:r>
              <a:rPr lang="en-US" dirty="0"/>
              <a:t>Previous semesters are online with older </a:t>
            </a:r>
            <a:r>
              <a:rPr lang="en-US" dirty="0" err="1"/>
              <a:t>powerpoints</a:t>
            </a:r>
            <a:endParaRPr lang="en-US" dirty="0"/>
          </a:p>
          <a:p>
            <a:r>
              <a:rPr lang="en-US" dirty="0"/>
              <a:t>Elms/Canvas</a:t>
            </a:r>
          </a:p>
          <a:p>
            <a:pPr lvl="1"/>
            <a:r>
              <a:rPr lang="en-US" dirty="0"/>
              <a:t>Recorded lectures</a:t>
            </a:r>
          </a:p>
          <a:p>
            <a:pPr lvl="1"/>
            <a:r>
              <a:rPr lang="en-US" dirty="0"/>
              <a:t>Some files, including outcomes with readings</a:t>
            </a:r>
          </a:p>
          <a:p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Projects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244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1298028"/>
            <a:ext cx="10515600" cy="112997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Interviewer asks: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972EA55-1EA3-7E40-9BF8-6F4475107141}"/>
              </a:ext>
            </a:extLst>
          </p:cNvPr>
          <p:cNvSpPr txBox="1">
            <a:spLocks/>
          </p:cNvSpPr>
          <p:nvPr/>
        </p:nvSpPr>
        <p:spPr>
          <a:xfrm>
            <a:off x="722586" y="2310906"/>
            <a:ext cx="10515600" cy="2236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You know Java – </a:t>
            </a:r>
          </a:p>
          <a:p>
            <a:pPr algn="ctr"/>
            <a:r>
              <a:rPr lang="en-US" sz="5400" dirty="0"/>
              <a:t>can you learn C# for us?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8683E45-5620-F346-A4D2-5E9D485BD41F}"/>
              </a:ext>
            </a:extLst>
          </p:cNvPr>
          <p:cNvSpPr txBox="1">
            <a:spLocks/>
          </p:cNvSpPr>
          <p:nvPr/>
        </p:nvSpPr>
        <p:spPr>
          <a:xfrm>
            <a:off x="722586" y="4645573"/>
            <a:ext cx="10515600" cy="11299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Your answer? </a:t>
            </a:r>
          </a:p>
        </p:txBody>
      </p:sp>
    </p:spTree>
    <p:extLst>
      <p:ext uri="{BB962C8B-B14F-4D97-AF65-F5344CB8AC3E}">
        <p14:creationId xmlns:p14="http://schemas.microsoft.com/office/powerpoint/2010/main" val="3962482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Can do – C# similar to Java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EA9E2E5-8AF1-A74C-8BF9-760A8A5971C4}"/>
              </a:ext>
            </a:extLst>
          </p:cNvPr>
          <p:cNvSpPr txBox="1">
            <a:spLocks/>
          </p:cNvSpPr>
          <p:nvPr/>
        </p:nvSpPr>
        <p:spPr>
          <a:xfrm>
            <a:off x="722586" y="36388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Know concepts, need details</a:t>
            </a:r>
          </a:p>
        </p:txBody>
      </p:sp>
    </p:spTree>
    <p:extLst>
      <p:ext uri="{BB962C8B-B14F-4D97-AF65-F5344CB8AC3E}">
        <p14:creationId xmlns:p14="http://schemas.microsoft.com/office/powerpoint/2010/main" val="516432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New concepts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EA9E2E5-8AF1-A74C-8BF9-760A8A5971C4}"/>
              </a:ext>
            </a:extLst>
          </p:cNvPr>
          <p:cNvSpPr txBox="1">
            <a:spLocks/>
          </p:cNvSpPr>
          <p:nvPr/>
        </p:nvSpPr>
        <p:spPr>
          <a:xfrm>
            <a:off x="722586" y="36388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+/1=throws</a:t>
            </a:r>
            <a:r>
              <a:rPr lang="en-US" sz="6000" dirty="0">
                <a:latin typeface="Courier New" panose="02070309020205020404" pitchFamily="49" charset="0"/>
                <a:cs typeface="Courier New" panose="02070309020205020404" pitchFamily="49" charset="0"/>
              </a:rPr>
              <a:t>←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?10000p6</a:t>
            </a:r>
            <a:br>
              <a:rPr lang="en-US" dirty="0"/>
            </a:br>
            <a:endParaRPr lang="en-US" sz="5400" dirty="0">
              <a:effectLst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C324EF-B95C-B942-BE7A-746B6EA01FDD}"/>
              </a:ext>
            </a:extLst>
          </p:cNvPr>
          <p:cNvSpPr txBox="1">
            <a:spLocks/>
          </p:cNvSpPr>
          <p:nvPr/>
        </p:nvSpPr>
        <p:spPr>
          <a:xfrm>
            <a:off x="838200" y="4395841"/>
            <a:ext cx="10515600" cy="16686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What does this do? </a:t>
            </a:r>
            <a:endParaRPr lang="en-US" sz="5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04541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366FE-775B-FC44-BF07-82ADD7CA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586" y="22990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New concepts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EA9E2E5-8AF1-A74C-8BF9-760A8A5971C4}"/>
              </a:ext>
            </a:extLst>
          </p:cNvPr>
          <p:cNvSpPr txBox="1">
            <a:spLocks/>
          </p:cNvSpPr>
          <p:nvPr/>
        </p:nvSpPr>
        <p:spPr>
          <a:xfrm>
            <a:off x="722586" y="363887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+/1=throws</a:t>
            </a:r>
            <a:r>
              <a:rPr lang="en-US" sz="6000" dirty="0">
                <a:latin typeface="Courier New" panose="02070309020205020404" pitchFamily="49" charset="0"/>
                <a:cs typeface="Courier New" panose="02070309020205020404" pitchFamily="49" charset="0"/>
              </a:rPr>
              <a:t>←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?10000p6</a:t>
            </a:r>
            <a:br>
              <a:rPr lang="en-US" dirty="0"/>
            </a:br>
            <a:endParaRPr lang="en-US" sz="5400" dirty="0">
              <a:effectLst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C324EF-B95C-B942-BE7A-746B6EA01FDD}"/>
              </a:ext>
            </a:extLst>
          </p:cNvPr>
          <p:cNvSpPr txBox="1">
            <a:spLocks/>
          </p:cNvSpPr>
          <p:nvPr/>
        </p:nvSpPr>
        <p:spPr>
          <a:xfrm>
            <a:off x="838200" y="4395841"/>
            <a:ext cx="10515600" cy="16686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APL 1962 Ken Iverson. Very terse vector language!</a:t>
            </a:r>
            <a:endParaRPr lang="en-US" sz="5400" dirty="0"/>
          </a:p>
          <a:p>
            <a:r>
              <a:rPr lang="en-US" dirty="0"/>
              <a:t>Read right to left: </a:t>
            </a:r>
            <a:endParaRPr lang="en-US" sz="5400" dirty="0"/>
          </a:p>
          <a:p>
            <a:r>
              <a:rPr lang="en-US" dirty="0"/>
              <a:t>• Roll 10,000 dice, store in </a:t>
            </a:r>
            <a:r>
              <a:rPr lang="en-US" b="1" i="1" dirty="0"/>
              <a:t>throws</a:t>
            </a:r>
            <a:r>
              <a:rPr lang="en-US" dirty="0"/>
              <a:t>, count the # of 1s. </a:t>
            </a:r>
            <a:endParaRPr lang="en-US" sz="5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54806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</TotalTime>
  <Words>1634</Words>
  <Application>Microsoft Macintosh PowerPoint</Application>
  <PresentationFormat>Widescreen</PresentationFormat>
  <Paragraphs>318</Paragraphs>
  <Slides>53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Andale Mono</vt:lpstr>
      <vt:lpstr>Arial</vt:lpstr>
      <vt:lpstr>Calibri</vt:lpstr>
      <vt:lpstr>Calibri Light</vt:lpstr>
      <vt:lpstr>Courier</vt:lpstr>
      <vt:lpstr>Courier New</vt:lpstr>
      <vt:lpstr>Office Theme</vt:lpstr>
      <vt:lpstr>CMSC330.2xx Day 1 - Overview</vt:lpstr>
      <vt:lpstr>Study of programming languages Why What How</vt:lpstr>
      <vt:lpstr>Why take PL?</vt:lpstr>
      <vt:lpstr>Which is better?</vt:lpstr>
      <vt:lpstr>Trick! That’s a lowercase L</vt:lpstr>
      <vt:lpstr>Interviewer asks:</vt:lpstr>
      <vt:lpstr>Can do – C# similar to Java</vt:lpstr>
      <vt:lpstr>New concepts</vt:lpstr>
      <vt:lpstr>New concepts</vt:lpstr>
      <vt:lpstr>PowerPoint Presentation</vt:lpstr>
      <vt:lpstr>PowerPoint Presentation</vt:lpstr>
      <vt:lpstr>What language  is this?</vt:lpstr>
      <vt:lpstr>G-Code</vt:lpstr>
      <vt:lpstr>NASA Goddard Supercomputer</vt:lpstr>
      <vt:lpstr>Summary: Why take PL? </vt:lpstr>
      <vt:lpstr>What is the study of PL?</vt:lpstr>
      <vt:lpstr>Motivating question</vt:lpstr>
      <vt:lpstr>Is it a general purpose PL?</vt:lpstr>
      <vt:lpstr>A language is Turing Complete if it can compute any function computable by Turing Machine (Turing, 1936)</vt:lpstr>
      <vt:lpstr>Church-Turing thesis: If a function can be computed, it can be computed by a TM.  </vt:lpstr>
      <vt:lpstr>Theoretically: all general purpose PLs are equivalent. Java = C = Lisp = Scalia = Ruby </vt:lpstr>
      <vt:lpstr>Theoretically: all general purpose PLs are equivalent. Java = C = Lisp = Ruby </vt:lpstr>
      <vt:lpstr>Non-Turing complete languages:  G-Code JSON HTML/CSS AIML – AI Markup Lang For Turing complete need: variables, ifs, ints loops/recursion</vt:lpstr>
      <vt:lpstr>AIML – AI Markup Lang Chatterbots </vt:lpstr>
      <vt:lpstr>Scala is …?</vt:lpstr>
      <vt:lpstr>What paradigm is Scala?</vt:lpstr>
      <vt:lpstr>Imperative vs. Declarative Paradigms</vt:lpstr>
      <vt:lpstr>Common language use of terms</vt:lpstr>
      <vt:lpstr>Common language use of terms</vt:lpstr>
      <vt:lpstr>Imperative vs. Declarative Paradigm</vt:lpstr>
      <vt:lpstr>Imperative</vt:lpstr>
      <vt:lpstr>Other paradigms</vt:lpstr>
      <vt:lpstr>Functional</vt:lpstr>
      <vt:lpstr>Object oriented</vt:lpstr>
      <vt:lpstr>Syntax Semantics Pragmatics</vt:lpstr>
      <vt:lpstr>Syntax – grammar for language</vt:lpstr>
      <vt:lpstr>Semantics – meaning for language</vt:lpstr>
      <vt:lpstr>Pragmatics – conventions for language</vt:lpstr>
      <vt:lpstr>How does Scala run?</vt:lpstr>
      <vt:lpstr>Compilation</vt:lpstr>
      <vt:lpstr>Interpretation</vt:lpstr>
      <vt:lpstr>Architecture of compilers, interpreters</vt:lpstr>
      <vt:lpstr>Front and Back Ends</vt:lpstr>
      <vt:lpstr>Compiler or Intepreter?</vt:lpstr>
      <vt:lpstr>Compiler or interpreter?</vt:lpstr>
      <vt:lpstr>How – schedule for this semester </vt:lpstr>
      <vt:lpstr>Workload</vt:lpstr>
      <vt:lpstr>Clickers</vt:lpstr>
      <vt:lpstr>Discussions</vt:lpstr>
      <vt:lpstr>Program grading</vt:lpstr>
      <vt:lpstr>Semester advice</vt:lpstr>
      <vt:lpstr>Academic Integrity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CMSC330.2xx </dc:title>
  <dc:creator>Microsoft Office User</dc:creator>
  <cp:lastModifiedBy>Roger D. Eastman</cp:lastModifiedBy>
  <cp:revision>38</cp:revision>
  <dcterms:created xsi:type="dcterms:W3CDTF">2019-08-23T20:14:37Z</dcterms:created>
  <dcterms:modified xsi:type="dcterms:W3CDTF">2019-08-27T11:29:09Z</dcterms:modified>
</cp:coreProperties>
</file>

<file path=docProps/thumbnail.jpeg>
</file>